
<file path=[Content_Types].xml><?xml version="1.0" encoding="utf-8"?>
<Types xmlns="http://schemas.openxmlformats.org/package/2006/content-types">
  <Default Extension="xml" ContentType="application/xml"/>
  <Default Extension="docx" ContentType="application/vnd.openxmlformats-officedocument.wordprocessingml.document"/>
  <Default Extension="tif" ContentType="image/ti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256" r:id="rId2"/>
    <p:sldId id="350" r:id="rId3"/>
    <p:sldId id="313" r:id="rId4"/>
    <p:sldId id="302" r:id="rId5"/>
    <p:sldId id="287" r:id="rId6"/>
    <p:sldId id="308" r:id="rId7"/>
    <p:sldId id="307" r:id="rId8"/>
    <p:sldId id="289" r:id="rId9"/>
    <p:sldId id="290" r:id="rId10"/>
    <p:sldId id="291" r:id="rId11"/>
    <p:sldId id="341" r:id="rId12"/>
    <p:sldId id="299" r:id="rId13"/>
    <p:sldId id="330" r:id="rId14"/>
    <p:sldId id="331" r:id="rId15"/>
    <p:sldId id="342" r:id="rId16"/>
    <p:sldId id="334" r:id="rId17"/>
    <p:sldId id="335" r:id="rId18"/>
    <p:sldId id="336" r:id="rId19"/>
    <p:sldId id="343" r:id="rId20"/>
    <p:sldId id="344" r:id="rId21"/>
    <p:sldId id="345" r:id="rId22"/>
    <p:sldId id="301" r:id="rId23"/>
    <p:sldId id="303" r:id="rId24"/>
    <p:sldId id="304" r:id="rId25"/>
    <p:sldId id="305" r:id="rId26"/>
    <p:sldId id="306" r:id="rId27"/>
    <p:sldId id="293" r:id="rId28"/>
    <p:sldId id="346" r:id="rId29"/>
    <p:sldId id="347" r:id="rId30"/>
    <p:sldId id="349" r:id="rId31"/>
    <p:sldId id="295" r:id="rId32"/>
    <p:sldId id="311" r:id="rId33"/>
    <p:sldId id="348" r:id="rId34"/>
    <p:sldId id="326" r:id="rId35"/>
    <p:sldId id="327" r:id="rId36"/>
    <p:sldId id="309" r:id="rId37"/>
    <p:sldId id="312" r:id="rId38"/>
    <p:sldId id="316" r:id="rId39"/>
    <p:sldId id="317" r:id="rId40"/>
    <p:sldId id="319" r:id="rId41"/>
    <p:sldId id="321" r:id="rId42"/>
    <p:sldId id="323" r:id="rId43"/>
    <p:sldId id="322" r:id="rId44"/>
    <p:sldId id="324"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79907" autoAdjust="0"/>
  </p:normalViewPr>
  <p:slideViewPr>
    <p:cSldViewPr snapToGrid="0" snapToObjects="1">
      <p:cViewPr varScale="1">
        <p:scale>
          <a:sx n="42" d="100"/>
          <a:sy n="42" d="100"/>
        </p:scale>
        <p:origin x="-1536"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B90236BF-13D7-1A4E-860B-D8E2B45D9AE7}" type="presOf" srcId="{F49B7C8A-B6E9-0C41-986A-7E2BBFCE2626}" destId="{5E1494A8-77FB-CC45-AD26-121A0E33EB57}" srcOrd="0"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AC801C19-6A18-1D41-800A-3657506FA020}" type="presOf" srcId="{B6E981B7-8FE4-A341-8258-106DC22CD1CE}" destId="{80C8407A-3087-9F42-A7EC-F81A6FC9F406}"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871C4FDE-183D-8846-8A5A-69C90B1E289C}" type="presOf" srcId="{E6DAD305-0731-B943-92E1-3D0410340B9F}" destId="{C57FC684-C526-084E-899D-267C4BEFD848}" srcOrd="1" destOrd="0" presId="urn:microsoft.com/office/officeart/2005/8/layout/hProcess4"/>
    <dgm:cxn modelId="{5C03C82E-755B-9540-8E31-1660D9AF2A54}" type="presOf" srcId="{F66F3F0A-1C15-E74A-9ED8-1C7F6C51F1E3}" destId="{6449CC79-290B-2C4C-8CA9-111520A902C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534FAB0-54A5-AF41-B532-1A66B09F3DA0}" type="presOf" srcId="{F49B7C8A-B6E9-0C41-986A-7E2BBFCE2626}" destId="{21272368-4EBF-7B4A-9965-9A6EF6E6DE86}" srcOrd="1" destOrd="0" presId="urn:microsoft.com/office/officeart/2005/8/layout/hProcess4"/>
    <dgm:cxn modelId="{E8E278D5-2C23-9841-9265-DE8B9B7DA0D3}" type="presOf" srcId="{038EB10A-644E-DB4E-8CAA-4709A510BA58}" destId="{C57FC684-C526-084E-899D-267C4BEFD848}" srcOrd="1" destOrd="1"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33B24D4A-4F96-F848-A29F-E80E446EB663}" srcId="{B62CC6D2-B98E-B54F-BB66-3C8F5723C55B}" destId="{543FA186-8297-E14F-921E-FC450F990E3D}" srcOrd="1" destOrd="0" parTransId="{23D9431F-A102-5245-9275-5A30E6CBEC50}" sibTransId="{213AC036-96C0-C044-85C9-6D97648B9986}"/>
    <dgm:cxn modelId="{F61C1C46-72E7-614D-BDC3-593559C2F870}" type="presOf" srcId="{E4A99842-9B9B-2B46-8485-FCBF0F41250F}" destId="{80C8407A-3087-9F42-A7EC-F81A6FC9F406}"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EE64BC9-C8FC-A146-863D-06FAE4FF21A9}" srcId="{B62CC6D2-B98E-B54F-BB66-3C8F5723C55B}" destId="{F49B7C8A-B6E9-0C41-986A-7E2BBFCE2626}" srcOrd="0" destOrd="0" parTransId="{C60332B2-008D-FA45-BD91-DDC8B8AC5BEC}" sibTransId="{7C3ADDFE-F3E3-1B47-A608-9A4B4C543456}"/>
    <dgm:cxn modelId="{873D9A66-0B17-2F4A-94C8-5703CD84DE6A}" type="presOf" srcId="{B6E981B7-8FE4-A341-8258-106DC22CD1CE}" destId="{36141795-4C13-D945-B456-B45C0C6D7F95}" srcOrd="0" destOrd="0" presId="urn:microsoft.com/office/officeart/2005/8/layout/hProcess4"/>
    <dgm:cxn modelId="{2A4A03E9-3F13-0645-BB0E-A72FF8621AF6}" type="presOf" srcId="{61377071-7ED6-E34A-98C6-091717535A26}" destId="{5886DE9C-0FE9-8645-B5F4-7A2FAC18D6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768DE9E2-8E34-C642-B122-4DB47EB3BCF5}" type="presOf" srcId="{86EF93F1-022E-7B4B-991F-7530BF2240D4}" destId="{54263D70-AF5F-4F48-A0C6-145BE4674821}" srcOrd="1" destOrd="0" presId="urn:microsoft.com/office/officeart/2005/8/layout/hProcess4"/>
    <dgm:cxn modelId="{69AD77B1-23E7-354D-AFF5-C55F95BD2C5C}" type="presOf" srcId="{5409A5A3-5DD3-8746-8672-D50EA6887A73}" destId="{C34A02AC-E43B-E64A-98B7-D7F0F68A5B1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AE933E9-F598-2049-BFDD-F3575BE6E640}" type="presOf" srcId="{CDCF1663-307D-0547-98CD-B8C3B9F1B8D4}" destId="{B4D2EF6E-4EBE-AF40-9923-764B9DA51EAC}" srcOrd="0" destOrd="0" presId="urn:microsoft.com/office/officeart/2005/8/layout/hProcess4"/>
    <dgm:cxn modelId="{2AC85A61-205B-C142-88C8-ECB91B83F94C}" type="presOf" srcId="{DD36B169-AE56-0B4E-ABDB-E9EF6B07EF10}" destId="{07E37B07-0AE0-8C49-8179-53C97508ED6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77D7F3CF-8537-DA43-BFE2-843145E0E98D}" type="presOf" srcId="{772A7CAF-F731-154C-9D08-04404389A7FA}" destId="{833E1A4D-C856-494C-9310-79D28A7B3343}" srcOrd="0" destOrd="0" presId="urn:microsoft.com/office/officeart/2005/8/layout/hProcess4"/>
    <dgm:cxn modelId="{0A06C66A-D36C-9843-A07D-768AEDB45386}" type="presOf" srcId="{B45DD5DC-97C3-DE45-8192-C0175C7EC9DE}" destId="{AF6505CF-267F-3E45-B6F3-BA7036ABB4F7}" srcOrd="0" destOrd="0" presId="urn:microsoft.com/office/officeart/2005/8/layout/hProcess4"/>
    <dgm:cxn modelId="{8A0D2C2F-E47C-C44F-92CF-64E00001946A}" type="presOf" srcId="{96702345-DFDA-1647-80B6-40E3058240A8}" destId="{198F176D-0288-3944-93DE-3C789EA55E35}" srcOrd="1" destOrd="1" presId="urn:microsoft.com/office/officeart/2005/8/layout/hProcess4"/>
    <dgm:cxn modelId="{C3AA94C9-8259-0B46-881D-05FFC78D9FE5}" type="presOf" srcId="{E6DAD305-0731-B943-92E1-3D0410340B9F}" destId="{B0DDEC13-ACE4-4742-AF15-9777191C54CE}" srcOrd="0" destOrd="0" presId="urn:microsoft.com/office/officeart/2005/8/layout/hProcess4"/>
    <dgm:cxn modelId="{1B297345-FA98-7B4E-8478-08C455EA315E}" type="presOf" srcId="{038EB10A-644E-DB4E-8CAA-4709A510BA58}" destId="{B0DDEC13-ACE4-4742-AF15-9777191C54CE}" srcOrd="0" destOrd="1" presId="urn:microsoft.com/office/officeart/2005/8/layout/hProcess4"/>
    <dgm:cxn modelId="{47D5C695-4F9C-8A4C-98B6-71CA2D7FD46B}" type="presOf" srcId="{86EF93F1-022E-7B4B-991F-7530BF2240D4}" destId="{EC4E25C6-C3D7-4B4B-8BC5-92A960D631E0}" srcOrd="0" destOrd="0" presId="urn:microsoft.com/office/officeart/2005/8/layout/hProcess4"/>
    <dgm:cxn modelId="{EEE34D98-83EF-FA46-B962-84BFC01257C2}" type="presOf" srcId="{535F9186-0A73-224A-9E08-894391CF2688}" destId="{961E70B4-4CE0-EC49-99DE-1D5C9F9F9D7C}" srcOrd="0" destOrd="0" presId="urn:microsoft.com/office/officeart/2005/8/layout/hProcess4"/>
    <dgm:cxn modelId="{E775C61C-2F2B-AA4D-BA87-4A6AB22513E5}" type="presOf" srcId="{A4AFF6F9-A417-A941-BFE3-ADE813910EFB}" destId="{37E7FABF-9336-9C40-96DB-B62B61DD4613}" srcOrd="0" destOrd="0" presId="urn:microsoft.com/office/officeart/2005/8/layout/hProcess4"/>
    <dgm:cxn modelId="{3F2CC442-D67B-2346-ABE8-045CF8FAD6B8}" type="presOf" srcId="{E4A99842-9B9B-2B46-8485-FCBF0F41250F}" destId="{36141795-4C13-D945-B456-B45C0C6D7F95}" srcOrd="0" destOrd="1" presId="urn:microsoft.com/office/officeart/2005/8/layout/hProcess4"/>
    <dgm:cxn modelId="{1B6ECD5A-2BF7-854B-AF88-55756510B594}" type="presOf" srcId="{61377071-7ED6-E34A-98C6-091717535A26}" destId="{198F176D-0288-3944-93DE-3C789EA55E35}" srcOrd="1" destOrd="0" presId="urn:microsoft.com/office/officeart/2005/8/layout/hProcess4"/>
    <dgm:cxn modelId="{1B436390-E65B-A445-A4EA-F73EC146B490}" type="presOf" srcId="{543FA186-8297-E14F-921E-FC450F990E3D}" destId="{5E1494A8-77FB-CC45-AD26-121A0E33EB57}" srcOrd="0" destOrd="1"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21A9F71E-8B81-8E4A-9039-E5BB6EDA3F7F}" type="presOf" srcId="{543FA186-8297-E14F-921E-FC450F990E3D}" destId="{21272368-4EBF-7B4A-9965-9A6EF6E6DE86}" srcOrd="1" destOrd="1" presId="urn:microsoft.com/office/officeart/2005/8/layout/hProcess4"/>
    <dgm:cxn modelId="{5D1A0726-22D2-0E42-948C-8958BC408281}" type="presOf" srcId="{B62CC6D2-B98E-B54F-BB66-3C8F5723C55B}" destId="{76846BB1-C877-DA42-B78C-85598899D6F0}" srcOrd="0" destOrd="0" presId="urn:microsoft.com/office/officeart/2005/8/layout/hProcess4"/>
    <dgm:cxn modelId="{5F6A11B9-8FD6-2446-9A50-867C08B6C0F6}" type="presOf" srcId="{9B9D8594-1AC0-A941-BC04-F6341B2AA92A}" destId="{1924B303-8A8F-D04A-9B5A-F833EB6F6268}" srcOrd="0" destOrd="0" presId="urn:microsoft.com/office/officeart/2005/8/layout/hProcess4"/>
    <dgm:cxn modelId="{3E089FEB-3980-1E4B-9573-66ABD32F6A66}" type="presOf" srcId="{96702345-DFDA-1647-80B6-40E3058240A8}" destId="{5886DE9C-0FE9-8645-B5F4-7A2FAC18D667}" srcOrd="0" destOrd="1" presId="urn:microsoft.com/office/officeart/2005/8/layout/hProcess4"/>
    <dgm:cxn modelId="{952917FF-00FD-5345-BE17-0A39C6C93751}" type="presParOf" srcId="{6449CC79-290B-2C4C-8CA9-111520A902CC}" destId="{621CF70D-0449-C146-98C2-8438753DD60E}" srcOrd="0" destOrd="0" presId="urn:microsoft.com/office/officeart/2005/8/layout/hProcess4"/>
    <dgm:cxn modelId="{6995C157-9BA9-C14B-B76D-B9FBD4AD9D5E}" type="presParOf" srcId="{6449CC79-290B-2C4C-8CA9-111520A902CC}" destId="{C9061972-420F-F645-B6FA-E3EF5FD0FD28}" srcOrd="1" destOrd="0" presId="urn:microsoft.com/office/officeart/2005/8/layout/hProcess4"/>
    <dgm:cxn modelId="{317A6527-8439-FD43-A994-3768CB39E096}" type="presParOf" srcId="{6449CC79-290B-2C4C-8CA9-111520A902CC}" destId="{56B69327-2698-7043-9660-10512895DAC9}" srcOrd="2" destOrd="0" presId="urn:microsoft.com/office/officeart/2005/8/layout/hProcess4"/>
    <dgm:cxn modelId="{DBE25FA4-F961-FB4C-8D96-4FDAB60BB138}" type="presParOf" srcId="{56B69327-2698-7043-9660-10512895DAC9}" destId="{1EA13405-CC13-CC4E-9C2D-3CF3E5B9EDAF}" srcOrd="0" destOrd="0" presId="urn:microsoft.com/office/officeart/2005/8/layout/hProcess4"/>
    <dgm:cxn modelId="{F922FD6D-AD1E-D14C-A2AD-0BB414AEE8F8}" type="presParOf" srcId="{1EA13405-CC13-CC4E-9C2D-3CF3E5B9EDAF}" destId="{E1C2033E-F292-8B44-AC82-901E0AF85150}" srcOrd="0" destOrd="0" presId="urn:microsoft.com/office/officeart/2005/8/layout/hProcess4"/>
    <dgm:cxn modelId="{0DBA3D35-6808-5548-92F4-8539D93CF404}" type="presParOf" srcId="{1EA13405-CC13-CC4E-9C2D-3CF3E5B9EDAF}" destId="{5E1494A8-77FB-CC45-AD26-121A0E33EB57}" srcOrd="1" destOrd="0" presId="urn:microsoft.com/office/officeart/2005/8/layout/hProcess4"/>
    <dgm:cxn modelId="{31194ED4-B51E-5D4A-8673-613C4F58B01E}" type="presParOf" srcId="{1EA13405-CC13-CC4E-9C2D-3CF3E5B9EDAF}" destId="{21272368-4EBF-7B4A-9965-9A6EF6E6DE86}" srcOrd="2" destOrd="0" presId="urn:microsoft.com/office/officeart/2005/8/layout/hProcess4"/>
    <dgm:cxn modelId="{00BFF7ED-1E3B-FB44-AA2B-EBC3D5FE6E8B}" type="presParOf" srcId="{1EA13405-CC13-CC4E-9C2D-3CF3E5B9EDAF}" destId="{76846BB1-C877-DA42-B78C-85598899D6F0}" srcOrd="3" destOrd="0" presId="urn:microsoft.com/office/officeart/2005/8/layout/hProcess4"/>
    <dgm:cxn modelId="{9B159BDF-5B4B-6541-B2CC-D1AFBE99ADC7}" type="presParOf" srcId="{1EA13405-CC13-CC4E-9C2D-3CF3E5B9EDAF}" destId="{466D5B83-7867-4D4F-89F2-ADF34CF8CF8A}" srcOrd="4" destOrd="0" presId="urn:microsoft.com/office/officeart/2005/8/layout/hProcess4"/>
    <dgm:cxn modelId="{C716E020-D689-A940-82B9-57BB00516CE3}" type="presParOf" srcId="{56B69327-2698-7043-9660-10512895DAC9}" destId="{C34A02AC-E43B-E64A-98B7-D7F0F68A5B18}" srcOrd="1" destOrd="0" presId="urn:microsoft.com/office/officeart/2005/8/layout/hProcess4"/>
    <dgm:cxn modelId="{FD8B5CA4-3283-C04F-B602-BC0CC3F8A3CB}" type="presParOf" srcId="{56B69327-2698-7043-9660-10512895DAC9}" destId="{4A4558D9-3FD3-ED46-95DE-08209FB6637F}" srcOrd="2" destOrd="0" presId="urn:microsoft.com/office/officeart/2005/8/layout/hProcess4"/>
    <dgm:cxn modelId="{FB673960-89AE-D942-97FD-D00BF33E16BA}" type="presParOf" srcId="{4A4558D9-3FD3-ED46-95DE-08209FB6637F}" destId="{EC1269B5-1B55-6C4D-BF17-66F0155C1BCA}" srcOrd="0" destOrd="0" presId="urn:microsoft.com/office/officeart/2005/8/layout/hProcess4"/>
    <dgm:cxn modelId="{F825E205-CF24-4C49-A4A4-3E6FD8B74230}" type="presParOf" srcId="{4A4558D9-3FD3-ED46-95DE-08209FB6637F}" destId="{36141795-4C13-D945-B456-B45C0C6D7F95}" srcOrd="1" destOrd="0" presId="urn:microsoft.com/office/officeart/2005/8/layout/hProcess4"/>
    <dgm:cxn modelId="{FFEFABDD-0CD6-1941-B941-51AFFB5DE844}" type="presParOf" srcId="{4A4558D9-3FD3-ED46-95DE-08209FB6637F}" destId="{80C8407A-3087-9F42-A7EC-F81A6FC9F406}" srcOrd="2" destOrd="0" presId="urn:microsoft.com/office/officeart/2005/8/layout/hProcess4"/>
    <dgm:cxn modelId="{4AF46417-E404-AD4E-8E93-F80853798154}" type="presParOf" srcId="{4A4558D9-3FD3-ED46-95DE-08209FB6637F}" destId="{833E1A4D-C856-494C-9310-79D28A7B3343}" srcOrd="3" destOrd="0" presId="urn:microsoft.com/office/officeart/2005/8/layout/hProcess4"/>
    <dgm:cxn modelId="{877FF381-7164-A34C-A7F2-F6E2023FCEF2}" type="presParOf" srcId="{4A4558D9-3FD3-ED46-95DE-08209FB6637F}" destId="{3936B297-C5C5-5949-9914-7E911C597C9D}" srcOrd="4" destOrd="0" presId="urn:microsoft.com/office/officeart/2005/8/layout/hProcess4"/>
    <dgm:cxn modelId="{E8A7EE2C-F2F5-6F44-A9AB-18AE0BF41FA1}" type="presParOf" srcId="{56B69327-2698-7043-9660-10512895DAC9}" destId="{B4D2EF6E-4EBE-AF40-9923-764B9DA51EAC}" srcOrd="3" destOrd="0" presId="urn:microsoft.com/office/officeart/2005/8/layout/hProcess4"/>
    <dgm:cxn modelId="{4CC1251B-EA24-BD4F-A098-9576164A0761}" type="presParOf" srcId="{56B69327-2698-7043-9660-10512895DAC9}" destId="{810CAA4B-FF78-574A-B030-B748D6FC346C}" srcOrd="4" destOrd="0" presId="urn:microsoft.com/office/officeart/2005/8/layout/hProcess4"/>
    <dgm:cxn modelId="{29A7F378-A6C5-B141-8DFB-04B26643EB72}" type="presParOf" srcId="{810CAA4B-FF78-574A-B030-B748D6FC346C}" destId="{82B6BBA4-3902-3541-9766-9B7AC1700637}" srcOrd="0" destOrd="0" presId="urn:microsoft.com/office/officeart/2005/8/layout/hProcess4"/>
    <dgm:cxn modelId="{581268EA-E99A-F240-ADF6-3E0FA6296389}" type="presParOf" srcId="{810CAA4B-FF78-574A-B030-B748D6FC346C}" destId="{5886DE9C-0FE9-8645-B5F4-7A2FAC18D667}" srcOrd="1" destOrd="0" presId="urn:microsoft.com/office/officeart/2005/8/layout/hProcess4"/>
    <dgm:cxn modelId="{23619B70-D169-3A44-B207-9AF730EFF5E1}" type="presParOf" srcId="{810CAA4B-FF78-574A-B030-B748D6FC346C}" destId="{198F176D-0288-3944-93DE-3C789EA55E35}" srcOrd="2" destOrd="0" presId="urn:microsoft.com/office/officeart/2005/8/layout/hProcess4"/>
    <dgm:cxn modelId="{9325E458-EE74-254F-AE6B-ACC26B32AA86}" type="presParOf" srcId="{810CAA4B-FF78-574A-B030-B748D6FC346C}" destId="{37E7FABF-9336-9C40-96DB-B62B61DD4613}" srcOrd="3" destOrd="0" presId="urn:microsoft.com/office/officeart/2005/8/layout/hProcess4"/>
    <dgm:cxn modelId="{FE10F16E-F57E-5244-B97A-6E977B6CA1FD}" type="presParOf" srcId="{810CAA4B-FF78-574A-B030-B748D6FC346C}" destId="{98921006-062B-D04B-8061-CB7171C8FB23}" srcOrd="4" destOrd="0" presId="urn:microsoft.com/office/officeart/2005/8/layout/hProcess4"/>
    <dgm:cxn modelId="{3B1C3201-9E6A-7C47-89E9-6FDF6F659602}" type="presParOf" srcId="{56B69327-2698-7043-9660-10512895DAC9}" destId="{07E37B07-0AE0-8C49-8179-53C97508ED67}" srcOrd="5" destOrd="0" presId="urn:microsoft.com/office/officeart/2005/8/layout/hProcess4"/>
    <dgm:cxn modelId="{354496A0-8974-824E-8458-56E52F77958B}" type="presParOf" srcId="{56B69327-2698-7043-9660-10512895DAC9}" destId="{89C609CB-DB52-9140-9A83-E83B0C63256E}" srcOrd="6" destOrd="0" presId="urn:microsoft.com/office/officeart/2005/8/layout/hProcess4"/>
    <dgm:cxn modelId="{EEC492A4-57D7-0041-ABAA-A1A59C80B781}" type="presParOf" srcId="{89C609CB-DB52-9140-9A83-E83B0C63256E}" destId="{DA87C07A-8414-4B40-B693-21907C362F41}" srcOrd="0" destOrd="0" presId="urn:microsoft.com/office/officeart/2005/8/layout/hProcess4"/>
    <dgm:cxn modelId="{4C1D435B-7808-334A-8BC5-9739FE05617A}" type="presParOf" srcId="{89C609CB-DB52-9140-9A83-E83B0C63256E}" destId="{B0DDEC13-ACE4-4742-AF15-9777191C54CE}" srcOrd="1" destOrd="0" presId="urn:microsoft.com/office/officeart/2005/8/layout/hProcess4"/>
    <dgm:cxn modelId="{84189F1B-C054-BB40-8D33-93B5C54A1BE7}" type="presParOf" srcId="{89C609CB-DB52-9140-9A83-E83B0C63256E}" destId="{C57FC684-C526-084E-899D-267C4BEFD848}" srcOrd="2" destOrd="0" presId="urn:microsoft.com/office/officeart/2005/8/layout/hProcess4"/>
    <dgm:cxn modelId="{14A0F45F-9004-B245-A242-49BCFEFF8A45}" type="presParOf" srcId="{89C609CB-DB52-9140-9A83-E83B0C63256E}" destId="{961E70B4-4CE0-EC49-99DE-1D5C9F9F9D7C}" srcOrd="3" destOrd="0" presId="urn:microsoft.com/office/officeart/2005/8/layout/hProcess4"/>
    <dgm:cxn modelId="{B887046F-C238-D84F-9258-64F466737F4E}" type="presParOf" srcId="{89C609CB-DB52-9140-9A83-E83B0C63256E}" destId="{E1F525B9-4FC2-8A45-885E-506324430CE6}" srcOrd="4" destOrd="0" presId="urn:microsoft.com/office/officeart/2005/8/layout/hProcess4"/>
    <dgm:cxn modelId="{1F81C777-22BB-3441-8B0D-6F0C55BB16C1}" type="presParOf" srcId="{56B69327-2698-7043-9660-10512895DAC9}" destId="{1924B303-8A8F-D04A-9B5A-F833EB6F6268}" srcOrd="7" destOrd="0" presId="urn:microsoft.com/office/officeart/2005/8/layout/hProcess4"/>
    <dgm:cxn modelId="{5B7D9C2F-888D-534D-80B5-1F4678C261B0}" type="presParOf" srcId="{56B69327-2698-7043-9660-10512895DAC9}" destId="{080E139D-8A22-1E4D-9EAC-669F10EF0CFC}" srcOrd="8" destOrd="0" presId="urn:microsoft.com/office/officeart/2005/8/layout/hProcess4"/>
    <dgm:cxn modelId="{F3F29D0A-2398-8741-9F44-9C1C4897FE14}" type="presParOf" srcId="{080E139D-8A22-1E4D-9EAC-669F10EF0CFC}" destId="{0FDC13F9-A5ED-7E49-A88B-BDBC1340BE81}" srcOrd="0" destOrd="0" presId="urn:microsoft.com/office/officeart/2005/8/layout/hProcess4"/>
    <dgm:cxn modelId="{C72CE38D-5821-3F43-A057-87FA20414643}" type="presParOf" srcId="{080E139D-8A22-1E4D-9EAC-669F10EF0CFC}" destId="{EC4E25C6-C3D7-4B4B-8BC5-92A960D631E0}" srcOrd="1" destOrd="0" presId="urn:microsoft.com/office/officeart/2005/8/layout/hProcess4"/>
    <dgm:cxn modelId="{5336C848-3052-1949-A956-5716391E799F}" type="presParOf" srcId="{080E139D-8A22-1E4D-9EAC-669F10EF0CFC}" destId="{54263D70-AF5F-4F48-A0C6-145BE4674821}" srcOrd="2" destOrd="0" presId="urn:microsoft.com/office/officeart/2005/8/layout/hProcess4"/>
    <dgm:cxn modelId="{54147AC9-E03B-7346-9EF9-41E77738BBE6}" type="presParOf" srcId="{080E139D-8A22-1E4D-9EAC-669F10EF0CFC}" destId="{AF6505CF-267F-3E45-B6F3-BA7036ABB4F7}" srcOrd="3" destOrd="0" presId="urn:microsoft.com/office/officeart/2005/8/layout/hProcess4"/>
    <dgm:cxn modelId="{DCA7B86F-72D6-5140-8108-C9BF7F99BA3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smtClean="0"/>
            <a:t>Stats/Graphs/ML</a:t>
          </a:r>
          <a:endParaRPr lang="en-US" b="1"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smtClean="0"/>
            <a:t>Communicate/Predict/…</a:t>
          </a:r>
          <a:endParaRPr lang="en-US" b="1"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smtClean="0"/>
            <a:t>Intuition</a:t>
          </a:r>
          <a:endParaRPr lang="en-US" b="1"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65BAB074-B776-9540-B953-1138772D13B4}" type="presOf" srcId="{96702345-DFDA-1647-80B6-40E3058240A8}" destId="{5886DE9C-0FE9-8645-B5F4-7A2FAC18D667}" srcOrd="0" destOrd="1" presId="urn:microsoft.com/office/officeart/2005/8/layout/hProcess4"/>
    <dgm:cxn modelId="{8C3EFC9F-814F-234D-8D40-C26EC7877196}" type="presOf" srcId="{96702345-DFDA-1647-80B6-40E3058240A8}" destId="{198F176D-0288-3944-93DE-3C789EA55E35}" srcOrd="1"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20715048-C06B-0442-8A3B-05512EF0DCFF}" type="presOf" srcId="{E4A99842-9B9B-2B46-8485-FCBF0F41250F}" destId="{36141795-4C13-D945-B456-B45C0C6D7F95}" srcOrd="0" destOrd="1"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62B01575-985A-474F-9A03-1A057B7433EE}" type="presOf" srcId="{86EF93F1-022E-7B4B-991F-7530BF2240D4}" destId="{EC4E25C6-C3D7-4B4B-8BC5-92A960D631E0}"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6CAB3B42-ADF7-464E-B8A0-20403EBBA93B}" type="presOf" srcId="{A4AFF6F9-A417-A941-BFE3-ADE813910EFB}" destId="{37E7FABF-9336-9C40-96DB-B62B61DD4613}" srcOrd="0" destOrd="0" presId="urn:microsoft.com/office/officeart/2005/8/layout/hProcess4"/>
    <dgm:cxn modelId="{06AFB337-0F5E-934B-B35F-001902A55AF2}" type="presOf" srcId="{B62CC6D2-B98E-B54F-BB66-3C8F5723C55B}" destId="{76846BB1-C877-DA42-B78C-85598899D6F0}" srcOrd="0" destOrd="0" presId="urn:microsoft.com/office/officeart/2005/8/layout/hProcess4"/>
    <dgm:cxn modelId="{3C1B0755-0244-AA4E-BEC7-A45EE4771117}" type="presOf" srcId="{535F9186-0A73-224A-9E08-894391CF2688}" destId="{961E70B4-4CE0-EC49-99DE-1D5C9F9F9D7C}" srcOrd="0" destOrd="0" presId="urn:microsoft.com/office/officeart/2005/8/layout/hProcess4"/>
    <dgm:cxn modelId="{0D0CA3EC-1415-4B40-8AE3-6C35E2CC5593}" type="presOf" srcId="{038EB10A-644E-DB4E-8CAA-4709A510BA58}" destId="{C57FC684-C526-084E-899D-267C4BEFD848}" srcOrd="1" destOrd="1"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33B24D4A-4F96-F848-A29F-E80E446EB663}" srcId="{B62CC6D2-B98E-B54F-BB66-3C8F5723C55B}" destId="{543FA186-8297-E14F-921E-FC450F990E3D}" srcOrd="1" destOrd="0" parTransId="{23D9431F-A102-5245-9275-5A30E6CBEC50}" sibTransId="{213AC036-96C0-C044-85C9-6D97648B9986}"/>
    <dgm:cxn modelId="{7F9FCB86-FA65-0244-B6AF-9081C4412968}" type="presOf" srcId="{9B9D8594-1AC0-A941-BC04-F6341B2AA92A}" destId="{1924B303-8A8F-D04A-9B5A-F833EB6F6268}" srcOrd="0" destOrd="0" presId="urn:microsoft.com/office/officeart/2005/8/layout/hProcess4"/>
    <dgm:cxn modelId="{F819E605-CE70-8D4C-BE69-2A54BB74587F}" type="presOf" srcId="{B6E981B7-8FE4-A341-8258-106DC22CD1CE}" destId="{36141795-4C13-D945-B456-B45C0C6D7F95}"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4EDE72BC-4D21-D64C-880A-633F4B095611}" type="presOf" srcId="{E6DAD305-0731-B943-92E1-3D0410340B9F}" destId="{B0DDEC13-ACE4-4742-AF15-9777191C54CE}" srcOrd="0" destOrd="0" presId="urn:microsoft.com/office/officeart/2005/8/layout/hProcess4"/>
    <dgm:cxn modelId="{4F53312D-00AB-B04F-BFF8-F97D619251C0}" type="presOf" srcId="{543FA186-8297-E14F-921E-FC450F990E3D}" destId="{5E1494A8-77FB-CC45-AD26-121A0E33EB57}" srcOrd="0" destOrd="1" presId="urn:microsoft.com/office/officeart/2005/8/layout/hProcess4"/>
    <dgm:cxn modelId="{EBF8DDA9-D702-0D42-B558-437111AB2E5A}" type="presOf" srcId="{F66F3F0A-1C15-E74A-9ED8-1C7F6C51F1E3}" destId="{6449CC79-290B-2C4C-8CA9-111520A902CC}" srcOrd="0" destOrd="0" presId="urn:microsoft.com/office/officeart/2005/8/layout/hProcess4"/>
    <dgm:cxn modelId="{A8401A0A-53A3-0448-B40D-9F2F81C46BC3}" type="presOf" srcId="{543FA186-8297-E14F-921E-FC450F990E3D}" destId="{21272368-4EBF-7B4A-9965-9A6EF6E6DE86}" srcOrd="1" destOrd="1" presId="urn:microsoft.com/office/officeart/2005/8/layout/hProcess4"/>
    <dgm:cxn modelId="{7EA8BE9C-F578-CB44-9F6F-83DEA4B73F19}" type="presOf" srcId="{CDCF1663-307D-0547-98CD-B8C3B9F1B8D4}" destId="{B4D2EF6E-4EBE-AF40-9923-764B9DA51EAC}"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B58F068A-B0D0-1E4B-8324-14C19878E514}" type="presOf" srcId="{F49B7C8A-B6E9-0C41-986A-7E2BBFCE2626}" destId="{21272368-4EBF-7B4A-9965-9A6EF6E6DE86}" srcOrd="1" destOrd="0" presId="urn:microsoft.com/office/officeart/2005/8/layout/hProcess4"/>
    <dgm:cxn modelId="{ADCC2413-7FB7-E34A-97BC-2E1DB12C38A7}" type="presOf" srcId="{F49B7C8A-B6E9-0C41-986A-7E2BBFCE2626}" destId="{5E1494A8-77FB-CC45-AD26-121A0E33EB57}" srcOrd="0" destOrd="0" presId="urn:microsoft.com/office/officeart/2005/8/layout/hProcess4"/>
    <dgm:cxn modelId="{E53933B6-2F61-A141-ABA1-D41EECDB1487}" type="presOf" srcId="{E6DAD305-0731-B943-92E1-3D0410340B9F}" destId="{C57FC684-C526-084E-899D-267C4BEFD848}" srcOrd="1"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A2C304BB-E5A8-0049-AAC6-2ACE2FE75CBF}"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B2C8291E-A05E-974E-9870-4BC3C10480E6}" type="presOf" srcId="{772A7CAF-F731-154C-9D08-04404389A7FA}" destId="{833E1A4D-C856-494C-9310-79D28A7B3343}" srcOrd="0" destOrd="0" presId="urn:microsoft.com/office/officeart/2005/8/layout/hProcess4"/>
    <dgm:cxn modelId="{6460343E-966A-BB40-BD0B-3F1A582B3413}" type="presOf" srcId="{B45DD5DC-97C3-DE45-8192-C0175C7EC9DE}" destId="{AF6505CF-267F-3E45-B6F3-BA7036ABB4F7}" srcOrd="0" destOrd="0" presId="urn:microsoft.com/office/officeart/2005/8/layout/hProcess4"/>
    <dgm:cxn modelId="{B41F9B5C-7AA0-8148-AC1C-4BA9F57C30CC}" type="presOf" srcId="{61377071-7ED6-E34A-98C6-091717535A26}" destId="{198F176D-0288-3944-93DE-3C789EA55E35}" srcOrd="1" destOrd="0" presId="urn:microsoft.com/office/officeart/2005/8/layout/hProcess4"/>
    <dgm:cxn modelId="{00A397F7-0263-F149-A74D-A85F3559DEDD}" type="presOf" srcId="{DD36B169-AE56-0B4E-ABDB-E9EF6B07EF10}" destId="{07E37B07-0AE0-8C49-8179-53C97508ED67}" srcOrd="0" destOrd="0" presId="urn:microsoft.com/office/officeart/2005/8/layout/hProcess4"/>
    <dgm:cxn modelId="{FD1E512A-4FC0-E842-9351-BD70E3BCEE5A}" type="presOf" srcId="{86EF93F1-022E-7B4B-991F-7530BF2240D4}" destId="{54263D70-AF5F-4F48-A0C6-145BE4674821}" srcOrd="1" destOrd="0" presId="urn:microsoft.com/office/officeart/2005/8/layout/hProcess4"/>
    <dgm:cxn modelId="{B90CB20B-2972-3243-B19F-0B2D206EA649}" type="presOf" srcId="{61377071-7ED6-E34A-98C6-091717535A26}" destId="{5886DE9C-0FE9-8645-B5F4-7A2FAC18D667}"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04BFB884-2E13-7249-AFB9-D66010579911}" type="presOf" srcId="{B6E981B7-8FE4-A341-8258-106DC22CD1CE}" destId="{80C8407A-3087-9F42-A7EC-F81A6FC9F406}" srcOrd="1" destOrd="0" presId="urn:microsoft.com/office/officeart/2005/8/layout/hProcess4"/>
    <dgm:cxn modelId="{23A5BD7D-DD18-7C43-B330-72D59F49DD09}" type="presOf" srcId="{038EB10A-644E-DB4E-8CAA-4709A510BA58}" destId="{B0DDEC13-ACE4-4742-AF15-9777191C54CE}" srcOrd="0" destOrd="1" presId="urn:microsoft.com/office/officeart/2005/8/layout/hProcess4"/>
    <dgm:cxn modelId="{8BD4D86C-8465-CE49-8D54-FAD94AC2C2B4}" type="presOf" srcId="{5409A5A3-5DD3-8746-8672-D50EA6887A73}" destId="{C34A02AC-E43B-E64A-98B7-D7F0F68A5B18}" srcOrd="0" destOrd="0" presId="urn:microsoft.com/office/officeart/2005/8/layout/hProcess4"/>
    <dgm:cxn modelId="{A8F74B05-420A-A349-B600-6E1177955277}" type="presParOf" srcId="{6449CC79-290B-2C4C-8CA9-111520A902CC}" destId="{621CF70D-0449-C146-98C2-8438753DD60E}" srcOrd="0" destOrd="0" presId="urn:microsoft.com/office/officeart/2005/8/layout/hProcess4"/>
    <dgm:cxn modelId="{B3A48AC8-A105-9740-AA27-CAA523CF599C}" type="presParOf" srcId="{6449CC79-290B-2C4C-8CA9-111520A902CC}" destId="{C9061972-420F-F645-B6FA-E3EF5FD0FD28}" srcOrd="1" destOrd="0" presId="urn:microsoft.com/office/officeart/2005/8/layout/hProcess4"/>
    <dgm:cxn modelId="{E76BCD4D-2AD0-614D-A64B-E33B685944D4}" type="presParOf" srcId="{6449CC79-290B-2C4C-8CA9-111520A902CC}" destId="{56B69327-2698-7043-9660-10512895DAC9}" srcOrd="2" destOrd="0" presId="urn:microsoft.com/office/officeart/2005/8/layout/hProcess4"/>
    <dgm:cxn modelId="{DAC1F2F5-D804-6242-AE81-A0EAF1FDCE87}" type="presParOf" srcId="{56B69327-2698-7043-9660-10512895DAC9}" destId="{1EA13405-CC13-CC4E-9C2D-3CF3E5B9EDAF}" srcOrd="0" destOrd="0" presId="urn:microsoft.com/office/officeart/2005/8/layout/hProcess4"/>
    <dgm:cxn modelId="{6DF0407E-15E7-E143-966C-048BA736B335}" type="presParOf" srcId="{1EA13405-CC13-CC4E-9C2D-3CF3E5B9EDAF}" destId="{E1C2033E-F292-8B44-AC82-901E0AF85150}" srcOrd="0" destOrd="0" presId="urn:microsoft.com/office/officeart/2005/8/layout/hProcess4"/>
    <dgm:cxn modelId="{BAA0BCF4-81A8-CC47-9A63-C9CBC7300C43}" type="presParOf" srcId="{1EA13405-CC13-CC4E-9C2D-3CF3E5B9EDAF}" destId="{5E1494A8-77FB-CC45-AD26-121A0E33EB57}" srcOrd="1" destOrd="0" presId="urn:microsoft.com/office/officeart/2005/8/layout/hProcess4"/>
    <dgm:cxn modelId="{A03F593D-8DDB-2C48-A990-28855223F005}" type="presParOf" srcId="{1EA13405-CC13-CC4E-9C2D-3CF3E5B9EDAF}" destId="{21272368-4EBF-7B4A-9965-9A6EF6E6DE86}" srcOrd="2" destOrd="0" presId="urn:microsoft.com/office/officeart/2005/8/layout/hProcess4"/>
    <dgm:cxn modelId="{42CC6F36-D7AA-9A46-A93D-9F7209817CD8}" type="presParOf" srcId="{1EA13405-CC13-CC4E-9C2D-3CF3E5B9EDAF}" destId="{76846BB1-C877-DA42-B78C-85598899D6F0}" srcOrd="3" destOrd="0" presId="urn:microsoft.com/office/officeart/2005/8/layout/hProcess4"/>
    <dgm:cxn modelId="{898CBE2E-ABF4-3042-A5F3-CC670E2C1BDD}" type="presParOf" srcId="{1EA13405-CC13-CC4E-9C2D-3CF3E5B9EDAF}" destId="{466D5B83-7867-4D4F-89F2-ADF34CF8CF8A}" srcOrd="4" destOrd="0" presId="urn:microsoft.com/office/officeart/2005/8/layout/hProcess4"/>
    <dgm:cxn modelId="{A79BE37D-8BB5-5540-98A1-7451D0529087}" type="presParOf" srcId="{56B69327-2698-7043-9660-10512895DAC9}" destId="{C34A02AC-E43B-E64A-98B7-D7F0F68A5B18}" srcOrd="1" destOrd="0" presId="urn:microsoft.com/office/officeart/2005/8/layout/hProcess4"/>
    <dgm:cxn modelId="{755FBB98-5783-9447-A351-068A3D9C573E}" type="presParOf" srcId="{56B69327-2698-7043-9660-10512895DAC9}" destId="{4A4558D9-3FD3-ED46-95DE-08209FB6637F}" srcOrd="2" destOrd="0" presId="urn:microsoft.com/office/officeart/2005/8/layout/hProcess4"/>
    <dgm:cxn modelId="{B574F501-FCEC-C347-A050-AA5988961EBC}" type="presParOf" srcId="{4A4558D9-3FD3-ED46-95DE-08209FB6637F}" destId="{EC1269B5-1B55-6C4D-BF17-66F0155C1BCA}" srcOrd="0" destOrd="0" presId="urn:microsoft.com/office/officeart/2005/8/layout/hProcess4"/>
    <dgm:cxn modelId="{86ED7E73-5982-6E4F-9DBE-A4CC4AAD8F4A}" type="presParOf" srcId="{4A4558D9-3FD3-ED46-95DE-08209FB6637F}" destId="{36141795-4C13-D945-B456-B45C0C6D7F95}" srcOrd="1" destOrd="0" presId="urn:microsoft.com/office/officeart/2005/8/layout/hProcess4"/>
    <dgm:cxn modelId="{D5ACAFBD-5BE6-9343-ABDF-0A48A0431B5F}" type="presParOf" srcId="{4A4558D9-3FD3-ED46-95DE-08209FB6637F}" destId="{80C8407A-3087-9F42-A7EC-F81A6FC9F406}" srcOrd="2" destOrd="0" presId="urn:microsoft.com/office/officeart/2005/8/layout/hProcess4"/>
    <dgm:cxn modelId="{CD17AF51-11CE-FF4A-8E6C-13E7394E2FCB}" type="presParOf" srcId="{4A4558D9-3FD3-ED46-95DE-08209FB6637F}" destId="{833E1A4D-C856-494C-9310-79D28A7B3343}" srcOrd="3" destOrd="0" presId="urn:microsoft.com/office/officeart/2005/8/layout/hProcess4"/>
    <dgm:cxn modelId="{8826DE02-FE05-454C-9A1D-A2531402B176}" type="presParOf" srcId="{4A4558D9-3FD3-ED46-95DE-08209FB6637F}" destId="{3936B297-C5C5-5949-9914-7E911C597C9D}" srcOrd="4" destOrd="0" presId="urn:microsoft.com/office/officeart/2005/8/layout/hProcess4"/>
    <dgm:cxn modelId="{2115E285-12D6-2548-9414-09E82D46EB80}" type="presParOf" srcId="{56B69327-2698-7043-9660-10512895DAC9}" destId="{B4D2EF6E-4EBE-AF40-9923-764B9DA51EAC}" srcOrd="3" destOrd="0" presId="urn:microsoft.com/office/officeart/2005/8/layout/hProcess4"/>
    <dgm:cxn modelId="{5F7C67B0-6841-D247-A23C-329257C0A6E8}" type="presParOf" srcId="{56B69327-2698-7043-9660-10512895DAC9}" destId="{810CAA4B-FF78-574A-B030-B748D6FC346C}" srcOrd="4" destOrd="0" presId="urn:microsoft.com/office/officeart/2005/8/layout/hProcess4"/>
    <dgm:cxn modelId="{3C9D021B-228F-0D4B-9A66-994E0772F48A}" type="presParOf" srcId="{810CAA4B-FF78-574A-B030-B748D6FC346C}" destId="{82B6BBA4-3902-3541-9766-9B7AC1700637}" srcOrd="0" destOrd="0" presId="urn:microsoft.com/office/officeart/2005/8/layout/hProcess4"/>
    <dgm:cxn modelId="{85C2B5BE-A2A7-FE43-BC67-62618A1894D7}" type="presParOf" srcId="{810CAA4B-FF78-574A-B030-B748D6FC346C}" destId="{5886DE9C-0FE9-8645-B5F4-7A2FAC18D667}" srcOrd="1" destOrd="0" presId="urn:microsoft.com/office/officeart/2005/8/layout/hProcess4"/>
    <dgm:cxn modelId="{695DE61B-4696-B64E-AD45-7C7FD8AFA30B}" type="presParOf" srcId="{810CAA4B-FF78-574A-B030-B748D6FC346C}" destId="{198F176D-0288-3944-93DE-3C789EA55E35}" srcOrd="2" destOrd="0" presId="urn:microsoft.com/office/officeart/2005/8/layout/hProcess4"/>
    <dgm:cxn modelId="{8906A57A-D2F7-7F4A-AD0E-C97D510F8E94}" type="presParOf" srcId="{810CAA4B-FF78-574A-B030-B748D6FC346C}" destId="{37E7FABF-9336-9C40-96DB-B62B61DD4613}" srcOrd="3" destOrd="0" presId="urn:microsoft.com/office/officeart/2005/8/layout/hProcess4"/>
    <dgm:cxn modelId="{F85DD1E7-6C65-A548-8D70-B58ABC8C5E61}" type="presParOf" srcId="{810CAA4B-FF78-574A-B030-B748D6FC346C}" destId="{98921006-062B-D04B-8061-CB7171C8FB23}" srcOrd="4" destOrd="0" presId="urn:microsoft.com/office/officeart/2005/8/layout/hProcess4"/>
    <dgm:cxn modelId="{1A545C0F-D079-ED49-9962-81D5B99EABE4}" type="presParOf" srcId="{56B69327-2698-7043-9660-10512895DAC9}" destId="{07E37B07-0AE0-8C49-8179-53C97508ED67}" srcOrd="5" destOrd="0" presId="urn:microsoft.com/office/officeart/2005/8/layout/hProcess4"/>
    <dgm:cxn modelId="{6DD2772D-2F7F-4C48-B528-16F2A07326A4}" type="presParOf" srcId="{56B69327-2698-7043-9660-10512895DAC9}" destId="{89C609CB-DB52-9140-9A83-E83B0C63256E}" srcOrd="6" destOrd="0" presId="urn:microsoft.com/office/officeart/2005/8/layout/hProcess4"/>
    <dgm:cxn modelId="{F6F55EA2-5CD5-4A4A-86DC-0401DEBE1A9D}" type="presParOf" srcId="{89C609CB-DB52-9140-9A83-E83B0C63256E}" destId="{DA87C07A-8414-4B40-B693-21907C362F41}" srcOrd="0" destOrd="0" presId="urn:microsoft.com/office/officeart/2005/8/layout/hProcess4"/>
    <dgm:cxn modelId="{CC35660B-B003-9D41-9882-F4C334A0FE4C}" type="presParOf" srcId="{89C609CB-DB52-9140-9A83-E83B0C63256E}" destId="{B0DDEC13-ACE4-4742-AF15-9777191C54CE}" srcOrd="1" destOrd="0" presId="urn:microsoft.com/office/officeart/2005/8/layout/hProcess4"/>
    <dgm:cxn modelId="{73DE9DBE-C498-F64A-AD6D-5221478C2A79}" type="presParOf" srcId="{89C609CB-DB52-9140-9A83-E83B0C63256E}" destId="{C57FC684-C526-084E-899D-267C4BEFD848}" srcOrd="2" destOrd="0" presId="urn:microsoft.com/office/officeart/2005/8/layout/hProcess4"/>
    <dgm:cxn modelId="{C21FFAAD-2E33-804C-A07D-B03CC4613A21}" type="presParOf" srcId="{89C609CB-DB52-9140-9A83-E83B0C63256E}" destId="{961E70B4-4CE0-EC49-99DE-1D5C9F9F9D7C}" srcOrd="3" destOrd="0" presId="urn:microsoft.com/office/officeart/2005/8/layout/hProcess4"/>
    <dgm:cxn modelId="{C8129502-C10E-3F4C-917B-458D91CB197F}" type="presParOf" srcId="{89C609CB-DB52-9140-9A83-E83B0C63256E}" destId="{E1F525B9-4FC2-8A45-885E-506324430CE6}" srcOrd="4" destOrd="0" presId="urn:microsoft.com/office/officeart/2005/8/layout/hProcess4"/>
    <dgm:cxn modelId="{1557994F-9990-264D-B6BA-5AF3BA5C0DB3}" type="presParOf" srcId="{56B69327-2698-7043-9660-10512895DAC9}" destId="{1924B303-8A8F-D04A-9B5A-F833EB6F6268}" srcOrd="7" destOrd="0" presId="urn:microsoft.com/office/officeart/2005/8/layout/hProcess4"/>
    <dgm:cxn modelId="{FE283E52-2D26-8D4D-9C9C-9B76206DB440}" type="presParOf" srcId="{56B69327-2698-7043-9660-10512895DAC9}" destId="{080E139D-8A22-1E4D-9EAC-669F10EF0CFC}" srcOrd="8" destOrd="0" presId="urn:microsoft.com/office/officeart/2005/8/layout/hProcess4"/>
    <dgm:cxn modelId="{9B676131-6F21-FD43-9F54-2EDAFE32BBE7}" type="presParOf" srcId="{080E139D-8A22-1E4D-9EAC-669F10EF0CFC}" destId="{0FDC13F9-A5ED-7E49-A88B-BDBC1340BE81}" srcOrd="0" destOrd="0" presId="urn:microsoft.com/office/officeart/2005/8/layout/hProcess4"/>
    <dgm:cxn modelId="{E661AE67-5305-9B49-84AF-7CE0417A44C1}" type="presParOf" srcId="{080E139D-8A22-1E4D-9EAC-669F10EF0CFC}" destId="{EC4E25C6-C3D7-4B4B-8BC5-92A960D631E0}" srcOrd="1" destOrd="0" presId="urn:microsoft.com/office/officeart/2005/8/layout/hProcess4"/>
    <dgm:cxn modelId="{E7E0F8F3-C680-214F-8B9A-4B70CDA4C189}" type="presParOf" srcId="{080E139D-8A22-1E4D-9EAC-669F10EF0CFC}" destId="{54263D70-AF5F-4F48-A0C6-145BE4674821}" srcOrd="2" destOrd="0" presId="urn:microsoft.com/office/officeart/2005/8/layout/hProcess4"/>
    <dgm:cxn modelId="{EA1F60B0-CB63-3849-A1F4-6D4DD9AACFD8}" type="presParOf" srcId="{080E139D-8A22-1E4D-9EAC-669F10EF0CFC}" destId="{AF6505CF-267F-3E45-B6F3-BA7036ABB4F7}" srcOrd="3" destOrd="0" presId="urn:microsoft.com/office/officeart/2005/8/layout/hProcess4"/>
    <dgm:cxn modelId="{363E07AF-1161-A84A-8971-5290FBD257DE}"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Communicate/Predict/…</a:t>
          </a:r>
          <a:endParaRPr lang="en-US" sz="13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smtClean="0"/>
            <a:t>Intuition</a:t>
          </a:r>
          <a:endParaRPr lang="en-US" sz="1300" b="1" kern="1200" dirty="0"/>
        </a:p>
        <a:p>
          <a:pPr marL="114300" lvl="1" indent="-114300" algn="l" defTabSz="577850">
            <a:lnSpc>
              <a:spcPct val="90000"/>
            </a:lnSpc>
            <a:spcBef>
              <a:spcPct val="0"/>
            </a:spcBef>
            <a:spcAft>
              <a:spcPct val="15000"/>
            </a:spcAft>
            <a:buChar char="••"/>
          </a:pPr>
          <a:r>
            <a:rPr lang="en-US" sz="1300" b="1" kern="1200" dirty="0" smtClean="0"/>
            <a:t>Stats/Graphs/ML</a:t>
          </a:r>
          <a:endParaRPr lang="en-US" sz="1300" b="1"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smtClean="0"/>
            <a:t>Communicate/Predict/…</a:t>
          </a:r>
          <a:endParaRPr lang="en-US" sz="1300" b="1"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5</a:t>
            </a:fld>
            <a:endParaRPr lang="en-US"/>
          </a:p>
        </p:txBody>
      </p:sp>
    </p:spTree>
    <p:extLst>
      <p:ext uri="{BB962C8B-B14F-4D97-AF65-F5344CB8AC3E}">
        <p14:creationId xmlns:p14="http://schemas.microsoft.com/office/powerpoint/2010/main" val="3067143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15</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glances</a:t>
            </a:r>
            <a:r>
              <a:rPr lang="en-US" baseline="0" dirty="0" smtClean="0"/>
              <a:t> where the user turns on the screen, looks at the widgets on the lock screen and turns the screen off. Or alternatively, unlocks the screen but only looks at the notifications or widgets on the home screen.</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16</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Reviews,</a:t>
            </a:r>
            <a:r>
              <a:rPr lang="en-US" baseline="0" dirty="0" smtClean="0"/>
              <a:t> in which the user unlocks the phone and invokes one or more applications and uses these applications for less than 60 seconds. For example the user might review a text message and even respond to it quickly.</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17</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t>
            </a:r>
            <a:r>
              <a:rPr lang="en-US" dirty="0" smtClean="0"/>
              <a:t>engages,</a:t>
            </a:r>
            <a:r>
              <a:rPr lang="en-US" baseline="0" dirty="0" smtClean="0"/>
              <a:t> in which the user invokes one or more applications and interacts with them for longer than 60 seconds. For example, the user might engage in reading news and then watching movies on </a:t>
            </a:r>
            <a:r>
              <a:rPr lang="en-US" baseline="0" dirty="0" err="1" smtClean="0"/>
              <a:t>youtube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18</a:t>
            </a:fld>
            <a:endParaRPr lang="en-US"/>
          </a:p>
        </p:txBody>
      </p:sp>
    </p:spTree>
    <p:extLst>
      <p:ext uri="{BB962C8B-B14F-4D97-AF65-F5344CB8AC3E}">
        <p14:creationId xmlns:p14="http://schemas.microsoft.com/office/powerpoint/2010/main" val="808272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19</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20</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21</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a:t>
            </a:r>
            <a:r>
              <a:rPr lang="en-US" baseline="0" dirty="0" smtClean="0"/>
              <a:t> – 100</a:t>
            </a:r>
          </a:p>
          <a:p>
            <a:r>
              <a:rPr lang="en-US" baseline="0" dirty="0" smtClean="0"/>
              <a:t>22 – 92</a:t>
            </a:r>
          </a:p>
          <a:p>
            <a:r>
              <a:rPr lang="en-US" baseline="0" dirty="0" smtClean="0"/>
              <a:t>20 – 83 </a:t>
            </a:r>
          </a:p>
          <a:p>
            <a:r>
              <a:rPr lang="en-US" baseline="0" dirty="0" smtClean="0"/>
              <a:t>18 – 75</a:t>
            </a:r>
          </a:p>
          <a:p>
            <a:r>
              <a:rPr lang="en-US" baseline="0" dirty="0" smtClean="0"/>
              <a:t>12 – 50</a:t>
            </a:r>
          </a:p>
          <a:p>
            <a:r>
              <a:rPr lang="en-US" baseline="0" dirty="0" smtClean="0"/>
              <a:t>6 – 25</a:t>
            </a:r>
          </a:p>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24</a:t>
            </a:fld>
            <a:endParaRPr lang="en-US"/>
          </a:p>
        </p:txBody>
      </p:sp>
    </p:spTree>
    <p:extLst>
      <p:ext uri="{BB962C8B-B14F-4D97-AF65-F5344CB8AC3E}">
        <p14:creationId xmlns:p14="http://schemas.microsoft.com/office/powerpoint/2010/main" val="28854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a:t>
            </a:r>
            <a:r>
              <a:rPr lang="en-US" baseline="0" dirty="0" smtClean="0"/>
              <a:t> – 100</a:t>
            </a:r>
          </a:p>
          <a:p>
            <a:r>
              <a:rPr lang="en-US" baseline="0" dirty="0" smtClean="0"/>
              <a:t>22 – 92</a:t>
            </a:r>
          </a:p>
          <a:p>
            <a:r>
              <a:rPr lang="en-US" baseline="0" dirty="0" smtClean="0"/>
              <a:t>20 – 83 </a:t>
            </a:r>
          </a:p>
          <a:p>
            <a:r>
              <a:rPr lang="en-US" baseline="0" dirty="0" smtClean="0"/>
              <a:t>18 – 75</a:t>
            </a:r>
          </a:p>
          <a:p>
            <a:r>
              <a:rPr lang="en-US" baseline="0" dirty="0" smtClean="0"/>
              <a:t>12 – 50</a:t>
            </a:r>
          </a:p>
          <a:p>
            <a:r>
              <a:rPr lang="en-US" baseline="0" dirty="0" smtClean="0"/>
              <a:t>6 – 25</a:t>
            </a:r>
          </a:p>
          <a:p>
            <a:endParaRPr lang="en-US" dirty="0"/>
          </a:p>
          <a:p>
            <a:r>
              <a:rPr lang="en-US" dirty="0"/>
              <a:t>----- Meeting Notes (2/12/15 10:10) -----</a:t>
            </a:r>
          </a:p>
          <a:p>
            <a:r>
              <a:rPr lang="en-US" dirty="0"/>
              <a:t>how did they measure arms reach and same room </a:t>
            </a:r>
          </a:p>
        </p:txBody>
      </p:sp>
      <p:sp>
        <p:nvSpPr>
          <p:cNvPr id="4" name="Slide Number Placeholder 3"/>
          <p:cNvSpPr>
            <a:spLocks noGrp="1"/>
          </p:cNvSpPr>
          <p:nvPr>
            <p:ph type="sldNum" sz="quarter" idx="10"/>
          </p:nvPr>
        </p:nvSpPr>
        <p:spPr/>
        <p:txBody>
          <a:bodyPr/>
          <a:lstStyle/>
          <a:p>
            <a:fld id="{B7A1C551-2C4F-4EC6-9006-348DA72856DA}" type="slidenum">
              <a:rPr lang="en-US" smtClean="0"/>
              <a:pPr/>
              <a:t>25</a:t>
            </a:fld>
            <a:endParaRPr lang="en-US"/>
          </a:p>
        </p:txBody>
      </p:sp>
    </p:spTree>
    <p:extLst>
      <p:ext uri="{BB962C8B-B14F-4D97-AF65-F5344CB8AC3E}">
        <p14:creationId xmlns:p14="http://schemas.microsoft.com/office/powerpoint/2010/main" val="288542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Adaptive: accuracy, consistency of experience and interface, intelligibility:</a:t>
            </a:r>
            <a:r>
              <a:rPr lang="en-US" baseline="0" dirty="0" smtClean="0"/>
              <a:t> all problems we’re working on</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7</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Freely available to use</a:t>
            </a:r>
            <a:r>
              <a:rPr lang="en-US" smtClean="0"/>
              <a:t>: built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31</a:t>
            </a:fld>
            <a:endParaRPr lang="en-US"/>
          </a:p>
        </p:txBody>
      </p:sp>
    </p:spTree>
    <p:extLst>
      <p:ext uri="{BB962C8B-B14F-4D97-AF65-F5344CB8AC3E}">
        <p14:creationId xmlns:p14="http://schemas.microsoft.com/office/powerpoint/2010/main" val="3253379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project…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260779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they match the goal?)</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3713019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endParaRPr lang="en-US" dirty="0" smtClean="0">
              <a:latin typeface="Geneva" charset="0"/>
              <a:ea typeface="ＭＳ Ｐゴシック" charset="0"/>
              <a:cs typeface="ＭＳ Ｐゴシック" charset="0"/>
            </a:endParaRPr>
          </a:p>
          <a:p>
            <a:pPr>
              <a:buFontTx/>
              <a:buNone/>
            </a:pPr>
            <a:r>
              <a:rPr lang="en-US" sz="2800" dirty="0" smtClean="0">
                <a:latin typeface="Geneva" charset="0"/>
                <a:ea typeface="ＭＳ Ｐゴシック" charset="0"/>
                <a:cs typeface="ＭＳ Ｐゴシック" charset="0"/>
              </a:rPr>
              <a:t>Tailor to the application and the domain</a:t>
            </a:r>
          </a:p>
          <a:p>
            <a:pPr>
              <a:buFontTx/>
              <a:buNone/>
            </a:pPr>
            <a:r>
              <a:rPr lang="en-US" sz="2800" dirty="0" smtClean="0">
                <a:latin typeface="Geneva" charset="0"/>
                <a:ea typeface="ＭＳ Ｐゴシック" charset="0"/>
                <a:cs typeface="ＭＳ Ｐゴシック" charset="0"/>
              </a:rPr>
              <a:t>Create highly interactive and integrated systems</a:t>
            </a:r>
          </a:p>
          <a:p>
            <a:pPr>
              <a:buFontTx/>
              <a:buNone/>
            </a:pPr>
            <a:r>
              <a:rPr lang="en-US" sz="2800" dirty="0" smtClean="0">
                <a:latin typeface="Geneva" charset="0"/>
                <a:ea typeface="ＭＳ Ｐゴシック" charset="0"/>
                <a:cs typeface="ＭＳ Ｐゴシック" charset="0"/>
              </a:rPr>
              <a:t>Embed the visualization within a larger application</a:t>
            </a:r>
          </a:p>
          <a:p>
            <a:pPr>
              <a:buFontTx/>
              <a:buNone/>
            </a:pPr>
            <a:r>
              <a:rPr lang="en-US" sz="2800" dirty="0" smtClean="0">
                <a:latin typeface="Geneva" charset="0"/>
                <a:ea typeface="ＭＳ Ｐゴシック" charset="0"/>
                <a:cs typeface="ＭＳ Ｐゴシック" charset="0"/>
              </a:rPr>
              <a:t>Provide alternative views</a:t>
            </a:r>
          </a:p>
          <a:p>
            <a:pPr lvl="1">
              <a:buFont typeface="Wingdings" charset="0"/>
              <a:buNone/>
            </a:pPr>
            <a:endParaRPr lang="en-US" dirty="0" smtClean="0">
              <a:latin typeface="Geneva" charset="0"/>
              <a:ea typeface="ＭＳ Ｐゴシック" charset="0"/>
            </a:endParaRPr>
          </a:p>
          <a:p>
            <a:pPr lvl="1">
              <a:buFont typeface="Wingdings" charset="0"/>
              <a:buNone/>
            </a:pPr>
            <a:endParaRPr lang="en-US" dirty="0" smtClean="0">
              <a:latin typeface="Geneva" charset="0"/>
              <a:ea typeface="ＭＳ Ｐゴシック" charset="0"/>
            </a:endParaRPr>
          </a:p>
          <a:p>
            <a:pPr lvl="2">
              <a:buFont typeface="Times" charset="0"/>
              <a:buNone/>
            </a:pPr>
            <a:endParaRPr lang="en-US" dirty="0" smtClean="0">
              <a:latin typeface="Geneva"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2917417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43</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 the research community and now consumers</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8</a:t>
            </a:fld>
            <a:endParaRPr lang="en-US"/>
          </a:p>
        </p:txBody>
      </p:sp>
    </p:spTree>
    <p:extLst>
      <p:ext uri="{BB962C8B-B14F-4D97-AF65-F5344CB8AC3E}">
        <p14:creationId xmlns:p14="http://schemas.microsoft.com/office/powerpoint/2010/main" val="392007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9</a:t>
            </a:fld>
            <a:endParaRPr lang="en-US"/>
          </a:p>
        </p:txBody>
      </p:sp>
    </p:spTree>
    <p:extLst>
      <p:ext uri="{BB962C8B-B14F-4D97-AF65-F5344CB8AC3E}">
        <p14:creationId xmlns:p14="http://schemas.microsoft.com/office/powerpoint/2010/main" val="238473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B7A1C551-2C4F-4EC6-9006-348DA72856DA}"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ahoma" charset="0"/>
                <a:ea typeface="ＭＳ Ｐゴシック" charset="0"/>
                <a:cs typeface="ＭＳ Ｐゴシック" charset="0"/>
              </a:defRPr>
            </a:lvl1pPr>
            <a:lvl2pPr marL="742950" indent="-285750">
              <a:defRPr sz="2400" i="1">
                <a:solidFill>
                  <a:schemeClr val="tx1"/>
                </a:solidFill>
                <a:latin typeface="Tahoma" charset="0"/>
                <a:ea typeface="ＭＳ Ｐゴシック" charset="0"/>
              </a:defRPr>
            </a:lvl2pPr>
            <a:lvl3pPr marL="1143000" indent="-228600">
              <a:defRPr sz="2400" i="1">
                <a:solidFill>
                  <a:schemeClr val="tx1"/>
                </a:solidFill>
                <a:latin typeface="Tahoma" charset="0"/>
                <a:ea typeface="ＭＳ Ｐゴシック" charset="0"/>
              </a:defRPr>
            </a:lvl3pPr>
            <a:lvl4pPr marL="1600200" indent="-228600">
              <a:defRPr sz="2400" i="1">
                <a:solidFill>
                  <a:schemeClr val="tx1"/>
                </a:solidFill>
                <a:latin typeface="Tahoma" charset="0"/>
                <a:ea typeface="ＭＳ Ｐゴシック" charset="0"/>
              </a:defRPr>
            </a:lvl4pPr>
            <a:lvl5pPr marL="2057400" indent="-228600">
              <a:defRPr sz="2400" i="1">
                <a:solidFill>
                  <a:schemeClr val="tx1"/>
                </a:solidFill>
                <a:latin typeface="Tahoma" charset="0"/>
                <a:ea typeface="ＭＳ Ｐゴシック" charset="0"/>
              </a:defRPr>
            </a:lvl5pPr>
            <a:lvl6pPr marL="2514600" indent="-228600" eaLnBrk="0" fontAlgn="base" hangingPunct="0">
              <a:spcBef>
                <a:spcPct val="0"/>
              </a:spcBef>
              <a:spcAft>
                <a:spcPct val="0"/>
              </a:spcAft>
              <a:defRPr sz="2400" i="1">
                <a:solidFill>
                  <a:schemeClr val="tx1"/>
                </a:solidFill>
                <a:latin typeface="Tahoma" charset="0"/>
                <a:ea typeface="ＭＳ Ｐゴシック" charset="0"/>
              </a:defRPr>
            </a:lvl6pPr>
            <a:lvl7pPr marL="2971800" indent="-228600" eaLnBrk="0" fontAlgn="base" hangingPunct="0">
              <a:spcBef>
                <a:spcPct val="0"/>
              </a:spcBef>
              <a:spcAft>
                <a:spcPct val="0"/>
              </a:spcAft>
              <a:defRPr sz="2400" i="1">
                <a:solidFill>
                  <a:schemeClr val="tx1"/>
                </a:solidFill>
                <a:latin typeface="Tahoma" charset="0"/>
                <a:ea typeface="ＭＳ Ｐゴシック" charset="0"/>
              </a:defRPr>
            </a:lvl7pPr>
            <a:lvl8pPr marL="3429000" indent="-228600" eaLnBrk="0" fontAlgn="base" hangingPunct="0">
              <a:spcBef>
                <a:spcPct val="0"/>
              </a:spcBef>
              <a:spcAft>
                <a:spcPct val="0"/>
              </a:spcAft>
              <a:defRPr sz="2400" i="1">
                <a:solidFill>
                  <a:schemeClr val="tx1"/>
                </a:solidFill>
                <a:latin typeface="Tahoma" charset="0"/>
                <a:ea typeface="ＭＳ Ｐゴシック" charset="0"/>
              </a:defRPr>
            </a:lvl8pPr>
            <a:lvl9pPr marL="3886200" indent="-228600" eaLnBrk="0" fontAlgn="base" hangingPunct="0">
              <a:spcBef>
                <a:spcPct val="0"/>
              </a:spcBef>
              <a:spcAft>
                <a:spcPct val="0"/>
              </a:spcAft>
              <a:defRPr sz="2400" i="1">
                <a:solidFill>
                  <a:schemeClr val="tx1"/>
                </a:solidFill>
                <a:latin typeface="Tahoma" charset="0"/>
                <a:ea typeface="ＭＳ Ｐゴシック" charset="0"/>
              </a:defRPr>
            </a:lvl9pPr>
          </a:lstStyle>
          <a:p>
            <a:fld id="{4CD1CDB5-DA63-DA4F-B7A1-D75FD8563DB1}" type="slidenum">
              <a:rPr lang="en-US" sz="1200" i="0">
                <a:latin typeface="Arial" charset="0"/>
              </a:rPr>
              <a:pPr/>
              <a:t>11</a:t>
            </a:fld>
            <a:endParaRPr lang="en-US" sz="1200" i="0">
              <a:latin typeface="Arial" charset="0"/>
            </a:endParaRPr>
          </a:p>
        </p:txBody>
      </p:sp>
      <p:sp>
        <p:nvSpPr>
          <p:cNvPr id="24578" name="Rectangle 2"/>
          <p:cNvSpPr>
            <a:spLocks noGrp="1" noRot="1" noChangeAspect="1" noChangeArrowheads="1" noTextEdit="1"/>
          </p:cNvSpPr>
          <p:nvPr>
            <p:ph type="sldImg"/>
          </p:nvPr>
        </p:nvSpPr>
        <p:spPr>
          <a:solidFill>
            <a:srgbClr val="FFFFFF"/>
          </a:solidFill>
          <a:ln/>
        </p:spPr>
      </p:sp>
      <p:sp>
        <p:nvSpPr>
          <p:cNvPr id="2457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a:t>
            </a:r>
            <a:r>
              <a:rPr lang="en-US" baseline="0" dirty="0" smtClean="0"/>
              <a:t> 100 myself on my iPhone, and 350 on my </a:t>
            </a:r>
            <a:r>
              <a:rPr lang="en-US" baseline="0" dirty="0" err="1" smtClean="0"/>
              <a:t>iPad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12</a:t>
            </a:fld>
            <a:endParaRPr lang="en-US"/>
          </a:p>
        </p:txBody>
      </p:sp>
    </p:spTree>
    <p:extLst>
      <p:ext uri="{BB962C8B-B14F-4D97-AF65-F5344CB8AC3E}">
        <p14:creationId xmlns:p14="http://schemas.microsoft.com/office/powerpoint/2010/main" val="184888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recruited 10 people over period of 1 month. And these were in many ways mobile power users that had high-end smart phones and used them on daily basis.</a:t>
            </a:r>
          </a:p>
        </p:txBody>
      </p:sp>
      <p:sp>
        <p:nvSpPr>
          <p:cNvPr id="4" name="Slide Number Placeholder 3"/>
          <p:cNvSpPr>
            <a:spLocks noGrp="1"/>
          </p:cNvSpPr>
          <p:nvPr>
            <p:ph type="sldNum" sz="quarter" idx="10"/>
          </p:nvPr>
        </p:nvSpPr>
        <p:spPr/>
        <p:txBody>
          <a:bodyPr/>
          <a:lstStyle/>
          <a:p>
            <a:fld id="{D3CFC90D-C8D8-B142-AFEA-6B2F428D3AC9}" type="slidenum">
              <a:rPr lang="en-US" smtClean="0"/>
              <a:t>13</a:t>
            </a:fld>
            <a:endParaRPr lang="en-US"/>
          </a:p>
        </p:txBody>
      </p:sp>
    </p:spTree>
    <p:extLst>
      <p:ext uri="{BB962C8B-B14F-4D97-AF65-F5344CB8AC3E}">
        <p14:creationId xmlns:p14="http://schemas.microsoft.com/office/powerpoint/2010/main" val="3329691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we used the AWARE framework to collect information about their phones: their screen status, their application use, notifications, phone and text messages, and even location.</a:t>
            </a:r>
          </a:p>
        </p:txBody>
      </p:sp>
      <p:sp>
        <p:nvSpPr>
          <p:cNvPr id="4" name="Slide Number Placeholder 3"/>
          <p:cNvSpPr>
            <a:spLocks noGrp="1"/>
          </p:cNvSpPr>
          <p:nvPr>
            <p:ph type="sldNum" sz="quarter" idx="10"/>
          </p:nvPr>
        </p:nvSpPr>
        <p:spPr/>
        <p:txBody>
          <a:bodyPr/>
          <a:lstStyle/>
          <a:p>
            <a:fld id="{D3CFC90D-C8D8-B142-AFEA-6B2F428D3AC9}" type="slidenum">
              <a:rPr lang="en-US" smtClean="0"/>
              <a:t>14</a:t>
            </a:fld>
            <a:endParaRPr lang="en-US"/>
          </a:p>
        </p:txBody>
      </p:sp>
    </p:spTree>
    <p:extLst>
      <p:ext uri="{BB962C8B-B14F-4D97-AF65-F5344CB8AC3E}">
        <p14:creationId xmlns:p14="http://schemas.microsoft.com/office/powerpoint/2010/main" val="332969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2/14/15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75600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2/14/15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2/14/15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1"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4.png"/><Relationship Id="rId6" Type="http://schemas.openxmlformats.org/officeDocument/2006/relationships/image" Target="../media/image15.jpeg"/><Relationship Id="rId7" Type="http://schemas.openxmlformats.org/officeDocument/2006/relationships/image" Target="../media/image16.jpeg"/><Relationship Id="rId1" Type="http://schemas.microsoft.com/office/2007/relationships/media" Target="../media/media1.mov"/><Relationship Id="rId2" Type="http://schemas.openxmlformats.org/officeDocument/2006/relationships/video" Target="../media/media1.mo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7.png"/><Relationship Id="rId6" Type="http://schemas.openxmlformats.org/officeDocument/2006/relationships/image" Target="../media/image18.jpeg"/><Relationship Id="rId1" Type="http://schemas.microsoft.com/office/2007/relationships/media" Target="../media/media2.mov"/><Relationship Id="rId2" Type="http://schemas.openxmlformats.org/officeDocument/2006/relationships/video" Target="../media/media2.mov"/></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9.png"/><Relationship Id="rId6" Type="http://schemas.openxmlformats.org/officeDocument/2006/relationships/image" Target="../media/image20.jpeg"/><Relationship Id="rId1" Type="http://schemas.microsoft.com/office/2007/relationships/media" Target="../media/media3.mov"/><Relationship Id="rId2" Type="http://schemas.openxmlformats.org/officeDocument/2006/relationships/video" Target="../media/media3.mo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package" Target="../embeddings/Microsoft_Word_Document1.docx"/><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tif"/><Relationship Id="rId4" Type="http://schemas.openxmlformats.org/officeDocument/2006/relationships/image" Target="../media/image25.tif"/><Relationship Id="rId5" Type="http://schemas.openxmlformats.org/officeDocument/2006/relationships/image" Target="../media/image26.ti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tif"/><Relationship Id="rId4" Type="http://schemas.openxmlformats.org/officeDocument/2006/relationships/image" Target="../media/image25.tif"/><Relationship Id="rId5" Type="http://schemas.openxmlformats.org/officeDocument/2006/relationships/image" Target="../media/image26.tif"/><Relationship Id="rId1" Type="http://schemas.openxmlformats.org/officeDocument/2006/relationships/slideLayout" Target="../slideLayouts/slideLayout2.xml"/><Relationship Id="rId2" Type="http://schemas.openxmlformats.org/officeDocument/2006/relationships/image" Target="../media/image27.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8.tif"/><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ti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 Id="rId6" Type="http://schemas.openxmlformats.org/officeDocument/2006/relationships/image" Target="../media/image9.png"/><Relationship Id="rId7" Type="http://schemas.microsoft.com/office/2007/relationships/hdphoto" Target="../media/hdphoto3.wdp"/><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latin typeface="Geneva" charset="0"/>
                <a:ea typeface="ＭＳ Ｐゴシック" charset="0"/>
                <a:cs typeface="ＭＳ Ｐゴシック" charset="0"/>
              </a:rPr>
              <a:t>Mobile Data</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a:t>
            </a:r>
            <a:r>
              <a:rPr lang="en-US" smtClean="0"/>
              <a:t>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34000"/>
          </a:blip>
          <a:stretch>
            <a:fillRect/>
          </a:stretch>
        </p:blipFill>
        <p:spPr>
          <a:xfrm>
            <a:off x="-32910" y="838200"/>
            <a:ext cx="9209820" cy="5181600"/>
          </a:xfrm>
          <a:prstGeom prst="rect">
            <a:avLst/>
          </a:prstGeom>
        </p:spPr>
      </p:pic>
      <p:sp>
        <p:nvSpPr>
          <p:cNvPr id="2" name="Title 1"/>
          <p:cNvSpPr>
            <a:spLocks noGrp="1"/>
          </p:cNvSpPr>
          <p:nvPr>
            <p:ph type="title"/>
          </p:nvPr>
        </p:nvSpPr>
        <p:spPr/>
        <p:txBody>
          <a:bodyPr/>
          <a:lstStyle/>
          <a:p>
            <a:r>
              <a:rPr lang="en-US" dirty="0" smtClean="0"/>
              <a:t>Dumb phones</a:t>
            </a:r>
            <a:endParaRPr lang="en-US" dirty="0"/>
          </a:p>
        </p:txBody>
      </p:sp>
      <p:sp>
        <p:nvSpPr>
          <p:cNvPr id="3" name="Content Placeholder 2"/>
          <p:cNvSpPr>
            <a:spLocks noGrp="1"/>
          </p:cNvSpPr>
          <p:nvPr>
            <p:ph idx="1"/>
          </p:nvPr>
        </p:nvSpPr>
        <p:spPr/>
        <p:txBody>
          <a:bodyPr/>
          <a:lstStyle/>
          <a:p>
            <a:r>
              <a:rPr lang="en-US" dirty="0" smtClean="0"/>
              <a:t>We live in a time of dumb phones</a:t>
            </a:r>
          </a:p>
          <a:p>
            <a:r>
              <a:rPr lang="en-US" dirty="0" smtClean="0"/>
              <a:t>Know almost nothing about me</a:t>
            </a:r>
          </a:p>
          <a:p>
            <a:pPr lvl="1"/>
            <a:r>
              <a:rPr lang="en-US" dirty="0" smtClean="0"/>
              <a:t>Explicit preferences</a:t>
            </a:r>
          </a:p>
          <a:p>
            <a:pPr lvl="1"/>
            <a:r>
              <a:rPr lang="en-US" dirty="0" smtClean="0"/>
              <a:t>Contacts</a:t>
            </a:r>
          </a:p>
          <a:p>
            <a:pPr lvl="1"/>
            <a:r>
              <a:rPr lang="en-US" dirty="0" smtClean="0"/>
              <a:t>Running applications</a:t>
            </a:r>
          </a:p>
          <a:p>
            <a:r>
              <a:rPr lang="en-US" dirty="0" smtClean="0"/>
              <a:t>Hardly knows when I’m mobile/fixed, charging/not charging</a:t>
            </a:r>
          </a:p>
          <a:p>
            <a:r>
              <a:rPr lang="en-US" dirty="0" smtClean="0"/>
              <a:t>Doesn’t know me or what I’m doing</a:t>
            </a:r>
          </a:p>
          <a:p>
            <a:pPr lvl="1"/>
            <a:endParaRPr lang="en-US" dirty="0" smtClean="0"/>
          </a:p>
        </p:txBody>
      </p:sp>
      <p:sp>
        <p:nvSpPr>
          <p:cNvPr id="4" name="Rectangle 3"/>
          <p:cNvSpPr/>
          <p:nvPr/>
        </p:nvSpPr>
        <p:spPr>
          <a:xfrm rot="2087347">
            <a:off x="1873548" y="3538824"/>
            <a:ext cx="5807700"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8000" b="1" cap="all" spc="0" dirty="0" smtClean="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rPr>
              <a:t>Why Not???</a:t>
            </a:r>
            <a:endParaRPr lang="en-US" sz="8000" b="1" cap="all" spc="0" dirty="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687771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sz="2800" dirty="0" smtClean="0">
                <a:latin typeface="Verdana" charset="0"/>
                <a:ea typeface="ＭＳ Ｐゴシック" charset="0"/>
                <a:cs typeface="Verdana" charset="0"/>
              </a:rPr>
              <a:t>What we’d like instead: </a:t>
            </a:r>
            <a:br>
              <a:rPr lang="en-US" sz="2800" dirty="0" smtClean="0">
                <a:latin typeface="Verdana" charset="0"/>
                <a:ea typeface="ＭＳ Ｐゴシック" charset="0"/>
                <a:cs typeface="Verdana" charset="0"/>
              </a:rPr>
            </a:br>
            <a:r>
              <a:rPr lang="en-US" sz="2800" dirty="0" smtClean="0">
                <a:latin typeface="Verdana" charset="0"/>
                <a:ea typeface="ＭＳ Ｐゴシック" charset="0"/>
                <a:cs typeface="Verdana" charset="0"/>
              </a:rPr>
              <a:t>Context-aware phones</a:t>
            </a:r>
            <a:endParaRPr lang="en-US" sz="2800" dirty="0">
              <a:latin typeface="Verdana" charset="0"/>
              <a:ea typeface="ＭＳ Ｐゴシック" charset="0"/>
              <a:cs typeface="Verdana" charset="0"/>
            </a:endParaRPr>
          </a:p>
        </p:txBody>
      </p:sp>
      <p:sp>
        <p:nvSpPr>
          <p:cNvPr id="6" name="Rectangle 5"/>
          <p:cNvSpPr>
            <a:spLocks noChangeArrowheads="1"/>
          </p:cNvSpPr>
          <p:nvPr/>
        </p:nvSpPr>
        <p:spPr bwMode="auto">
          <a:xfrm>
            <a:off x="1235790" y="3535183"/>
            <a:ext cx="2318826" cy="92488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Application</a:t>
            </a:r>
          </a:p>
        </p:txBody>
      </p:sp>
      <p:sp>
        <p:nvSpPr>
          <p:cNvPr id="7" name="Rounded Rectangle 6"/>
          <p:cNvSpPr>
            <a:spLocks noChangeArrowheads="1"/>
          </p:cNvSpPr>
          <p:nvPr/>
        </p:nvSpPr>
        <p:spPr bwMode="auto">
          <a:xfrm>
            <a:off x="1600200" y="1869269"/>
            <a:ext cx="1600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Input</a:t>
            </a:r>
          </a:p>
        </p:txBody>
      </p:sp>
      <p:sp>
        <p:nvSpPr>
          <p:cNvPr id="8" name="Rounded Rectangle 7"/>
          <p:cNvSpPr>
            <a:spLocks noChangeArrowheads="1"/>
          </p:cNvSpPr>
          <p:nvPr/>
        </p:nvSpPr>
        <p:spPr bwMode="auto">
          <a:xfrm>
            <a:off x="160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1" name="Straight Arrow Connector 10"/>
          <p:cNvCxnSpPr>
            <a:cxnSpLocks noChangeShapeType="1"/>
            <a:stCxn id="7" idx="2"/>
            <a:endCxn id="6" idx="0"/>
          </p:cNvCxnSpPr>
          <p:nvPr/>
        </p:nvCxnSpPr>
        <p:spPr bwMode="auto">
          <a:xfrm flipH="1">
            <a:off x="2395203" y="2478869"/>
            <a:ext cx="5097" cy="105631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2" name="Straight Arrow Connector 11"/>
          <p:cNvCxnSpPr>
            <a:cxnSpLocks noChangeShapeType="1"/>
            <a:stCxn id="6" idx="2"/>
            <a:endCxn id="8" idx="0"/>
          </p:cNvCxnSpPr>
          <p:nvPr/>
        </p:nvCxnSpPr>
        <p:spPr bwMode="auto">
          <a:xfrm>
            <a:off x="2395203" y="4460068"/>
            <a:ext cx="5097" cy="7620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sp>
        <p:nvSpPr>
          <p:cNvPr id="15" name="Rectangle 14"/>
          <p:cNvSpPr>
            <a:spLocks noChangeArrowheads="1"/>
          </p:cNvSpPr>
          <p:nvPr/>
        </p:nvSpPr>
        <p:spPr bwMode="auto">
          <a:xfrm>
            <a:off x="5045790" y="3565593"/>
            <a:ext cx="2318826" cy="11230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Context-Aware</a:t>
            </a:r>
          </a:p>
          <a:p>
            <a:pPr algn="ctr">
              <a:defRPr/>
            </a:pPr>
            <a:r>
              <a:rPr lang="en-US" sz="2000" b="1" dirty="0">
                <a:latin typeface="+mn-lt"/>
                <a:ea typeface="+mn-ea"/>
                <a:cs typeface="+mn-cs"/>
              </a:rPr>
              <a:t>Application</a:t>
            </a:r>
          </a:p>
        </p:txBody>
      </p:sp>
      <p:sp>
        <p:nvSpPr>
          <p:cNvPr id="17" name="Rounded Rectangle 16"/>
          <p:cNvSpPr>
            <a:spLocks noChangeArrowheads="1"/>
          </p:cNvSpPr>
          <p:nvPr/>
        </p:nvSpPr>
        <p:spPr bwMode="auto">
          <a:xfrm>
            <a:off x="541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8" name="Straight Arrow Connector 17"/>
          <p:cNvCxnSpPr>
            <a:cxnSpLocks noChangeShapeType="1"/>
            <a:stCxn id="25" idx="1"/>
            <a:endCxn id="15" idx="0"/>
          </p:cNvCxnSpPr>
          <p:nvPr/>
        </p:nvCxnSpPr>
        <p:spPr bwMode="auto">
          <a:xfrm flipH="1">
            <a:off x="6205203" y="2859869"/>
            <a:ext cx="5097" cy="70572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9" name="Straight Arrow Connector 18"/>
          <p:cNvCxnSpPr>
            <a:cxnSpLocks noChangeShapeType="1"/>
            <a:stCxn id="15" idx="2"/>
            <a:endCxn id="17" idx="0"/>
          </p:cNvCxnSpPr>
          <p:nvPr/>
        </p:nvCxnSpPr>
        <p:spPr bwMode="auto">
          <a:xfrm>
            <a:off x="6205203" y="4688668"/>
            <a:ext cx="5097" cy="5334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grpSp>
        <p:nvGrpSpPr>
          <p:cNvPr id="23563" name="Group 23"/>
          <p:cNvGrpSpPr>
            <a:grpSpLocks/>
          </p:cNvGrpSpPr>
          <p:nvPr/>
        </p:nvGrpSpPr>
        <p:grpSpPr bwMode="auto">
          <a:xfrm>
            <a:off x="4152900" y="1869269"/>
            <a:ext cx="4114800" cy="609600"/>
            <a:chOff x="4419600" y="1257300"/>
            <a:chExt cx="4114800" cy="609600"/>
          </a:xfrm>
        </p:grpSpPr>
        <p:sp>
          <p:nvSpPr>
            <p:cNvPr id="21" name="Rounded Rectangle 20"/>
            <p:cNvSpPr>
              <a:spLocks noChangeArrowheads="1"/>
            </p:cNvSpPr>
            <p:nvPr/>
          </p:nvSpPr>
          <p:spPr bwMode="auto">
            <a:xfrm>
              <a:off x="4419600" y="1257300"/>
              <a:ext cx="838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User</a:t>
              </a:r>
            </a:p>
          </p:txBody>
        </p:sp>
        <p:sp>
          <p:nvSpPr>
            <p:cNvPr id="22" name="Rounded Rectangle 21"/>
            <p:cNvSpPr>
              <a:spLocks noChangeArrowheads="1"/>
            </p:cNvSpPr>
            <p:nvPr/>
          </p:nvSpPr>
          <p:spPr bwMode="auto">
            <a:xfrm>
              <a:off x="5334000" y="1257300"/>
              <a:ext cx="1219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System</a:t>
              </a:r>
            </a:p>
          </p:txBody>
        </p:sp>
        <p:sp>
          <p:nvSpPr>
            <p:cNvPr id="23" name="Rounded Rectangle 22"/>
            <p:cNvSpPr>
              <a:spLocks noChangeArrowheads="1"/>
            </p:cNvSpPr>
            <p:nvPr/>
          </p:nvSpPr>
          <p:spPr bwMode="auto">
            <a:xfrm>
              <a:off x="6629400" y="1257300"/>
              <a:ext cx="19050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Environment</a:t>
              </a:r>
            </a:p>
          </p:txBody>
        </p:sp>
      </p:grpSp>
      <p:sp>
        <p:nvSpPr>
          <p:cNvPr id="25" name="Left Brace 24"/>
          <p:cNvSpPr>
            <a:spLocks/>
          </p:cNvSpPr>
          <p:nvPr/>
        </p:nvSpPr>
        <p:spPr bwMode="auto">
          <a:xfrm rot="-5400000">
            <a:off x="6057900" y="611969"/>
            <a:ext cx="304800" cy="4191000"/>
          </a:xfrm>
          <a:prstGeom prst="leftBrace">
            <a:avLst>
              <a:gd name="adj1" fmla="val 69259"/>
              <a:gd name="adj2" fmla="val 50000"/>
            </a:avLst>
          </a:prstGeom>
          <a:noFill/>
          <a:ln w="25400">
            <a:solidFill>
              <a:schemeClr val="accent1"/>
            </a:solidFill>
            <a:round/>
            <a:headEnd/>
            <a:tailEnd/>
          </a:ln>
          <a:effectLst>
            <a:outerShdw blurRad="63500" dist="20000" dir="5400000" rotWithShape="0">
              <a:srgbClr val="000000">
                <a:alpha val="37999"/>
              </a:srgbClr>
            </a:outerShdw>
          </a:effectLst>
        </p:spPr>
        <p:txBody>
          <a:bodyPr anchor="ctr"/>
          <a:lstStyle/>
          <a:p>
            <a:pPr algn="ctr">
              <a:defRPr/>
            </a:pPr>
            <a:endParaRPr lang="en-US" dirty="0">
              <a:solidFill>
                <a:schemeClr val="bg2">
                  <a:lumMod val="50000"/>
                </a:schemeClr>
              </a:solidFill>
              <a:latin typeface="+mn-lt"/>
              <a:ea typeface="+mn-ea"/>
              <a:cs typeface="+mn-cs"/>
            </a:endParaRPr>
          </a:p>
        </p:txBody>
      </p:sp>
      <p:sp>
        <p:nvSpPr>
          <p:cNvPr id="32" name="TextBox 31"/>
          <p:cNvSpPr txBox="1"/>
          <p:nvPr/>
        </p:nvSpPr>
        <p:spPr>
          <a:xfrm>
            <a:off x="6324600" y="2859869"/>
            <a:ext cx="2024063" cy="400050"/>
          </a:xfrm>
          <a:prstGeom prst="rect">
            <a:avLst/>
          </a:prstGeom>
          <a:noFill/>
        </p:spPr>
        <p:txBody>
          <a:bodyPr wrap="none">
            <a:spAutoFit/>
          </a:bodyPr>
          <a:lstStyle/>
          <a:p>
            <a:pPr>
              <a:defRPr/>
            </a:pPr>
            <a:r>
              <a:rPr lang="en-US" sz="2000" dirty="0">
                <a:latin typeface="+mj-lt"/>
                <a:ea typeface="+mn-ea"/>
                <a:cs typeface="Arial" pitchFamily="34" charset="0"/>
              </a:rPr>
              <a:t>Implicit sensing</a:t>
            </a:r>
          </a:p>
        </p:txBody>
      </p:sp>
      <p:sp>
        <p:nvSpPr>
          <p:cNvPr id="33" name="TextBox 32"/>
          <p:cNvSpPr txBox="1"/>
          <p:nvPr/>
        </p:nvSpPr>
        <p:spPr>
          <a:xfrm>
            <a:off x="911225" y="2555069"/>
            <a:ext cx="1450975" cy="708025"/>
          </a:xfrm>
          <a:prstGeom prst="rect">
            <a:avLst/>
          </a:prstGeom>
          <a:noFill/>
        </p:spPr>
        <p:txBody>
          <a:bodyPr wrap="none">
            <a:spAutoFit/>
          </a:bodyPr>
          <a:lstStyle/>
          <a:p>
            <a:pPr>
              <a:defRPr/>
            </a:pPr>
            <a:r>
              <a:rPr lang="en-US" sz="2000" dirty="0">
                <a:latin typeface="+mj-lt"/>
                <a:ea typeface="+mn-ea"/>
                <a:cs typeface="Arial" pitchFamily="34" charset="0"/>
              </a:rPr>
              <a:t>Explicit</a:t>
            </a:r>
          </a:p>
          <a:p>
            <a:pPr>
              <a:defRPr/>
            </a:pPr>
            <a:r>
              <a:rPr lang="en-US" sz="2000" dirty="0">
                <a:latin typeface="+mj-lt"/>
                <a:ea typeface="+mn-ea"/>
                <a:cs typeface="Arial" pitchFamily="34" charset="0"/>
              </a:rPr>
              <a:t>interaction</a:t>
            </a:r>
          </a:p>
        </p:txBody>
      </p:sp>
      <p:cxnSp>
        <p:nvCxnSpPr>
          <p:cNvPr id="3" name="Curved Connector 2"/>
          <p:cNvCxnSpPr/>
          <p:nvPr/>
        </p:nvCxnSpPr>
        <p:spPr>
          <a:xfrm>
            <a:off x="5410200" y="645483"/>
            <a:ext cx="2091088" cy="815857"/>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4876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r>
              <a:rPr lang="en-US" dirty="0"/>
              <a:t/>
            </a:r>
            <a:br>
              <a:rPr lang="en-US" dirty="0"/>
            </a:br>
            <a:r>
              <a:rPr lang="en-US" dirty="0" smtClean="0"/>
              <a:t>[</a:t>
            </a:r>
            <a:r>
              <a:rPr lang="en-US" dirty="0" err="1"/>
              <a:t>B</a:t>
            </a:r>
            <a:r>
              <a:rPr lang="en-US" dirty="0" err="1" smtClean="0"/>
              <a:t>anovic</a:t>
            </a:r>
            <a:r>
              <a:rPr lang="en-US" dirty="0" smtClean="0"/>
              <a:t> Mobile HCI 2014]</a:t>
            </a:r>
          </a:p>
        </p:txBody>
      </p:sp>
    </p:spTree>
    <p:extLst>
      <p:ext uri="{BB962C8B-B14F-4D97-AF65-F5344CB8AC3E}">
        <p14:creationId xmlns:p14="http://schemas.microsoft.com/office/powerpoint/2010/main" val="22962280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912181"/>
            <a:ext cx="2743200" cy="5033639"/>
          </a:xfrm>
          <a:prstGeom prst="rect">
            <a:avLst/>
          </a:prstGeom>
        </p:spPr>
      </p:pic>
      <p:sp>
        <p:nvSpPr>
          <p:cNvPr id="5" name="Rectangle 4"/>
          <p:cNvSpPr/>
          <p:nvPr/>
        </p:nvSpPr>
        <p:spPr>
          <a:xfrm>
            <a:off x="0" y="0"/>
            <a:ext cx="9144000" cy="6858000"/>
          </a:xfrm>
          <a:prstGeom prst="rect">
            <a:avLst/>
          </a:prstGeom>
          <a:solidFill>
            <a:schemeClr val="tx1">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r>
              <a:rPr lang="en-US" sz="6000" dirty="0" smtClean="0">
                <a:latin typeface="Helvetica Light"/>
                <a:cs typeface="Helvetica Light"/>
              </a:rPr>
              <a:t>user study with</a:t>
            </a:r>
          </a:p>
          <a:p>
            <a:pPr algn="ctr"/>
            <a:r>
              <a:rPr lang="en-US" sz="6000" dirty="0" smtClean="0">
                <a:latin typeface="Helvetica Light"/>
                <a:cs typeface="Helvetica Light"/>
              </a:rPr>
              <a:t>10 participants over period of 1 month</a:t>
            </a:r>
            <a:endParaRPr lang="en-US" sz="6000" dirty="0">
              <a:latin typeface="Helvetica Light"/>
              <a:cs typeface="Helvetica Light"/>
            </a:endParaRPr>
          </a:p>
        </p:txBody>
      </p:sp>
      <p:sp>
        <p:nvSpPr>
          <p:cNvPr id="2" name="Slide Number Placeholder 1"/>
          <p:cNvSpPr>
            <a:spLocks noGrp="1"/>
          </p:cNvSpPr>
          <p:nvPr>
            <p:ph type="sldNum" sz="quarter" idx="12"/>
          </p:nvPr>
        </p:nvSpPr>
        <p:spPr/>
        <p:txBody>
          <a:bodyPr/>
          <a:lstStyle/>
          <a:p>
            <a:fld id="{6A9633A3-E3CE-044A-A2B6-E759A01EEFD3}" type="slidenum">
              <a:rPr lang="en-US" smtClean="0"/>
              <a:t>13</a:t>
            </a:fld>
            <a:endParaRPr lang="en-US"/>
          </a:p>
        </p:txBody>
      </p:sp>
    </p:spTree>
    <p:extLst>
      <p:ext uri="{BB962C8B-B14F-4D97-AF65-F5344CB8AC3E}">
        <p14:creationId xmlns:p14="http://schemas.microsoft.com/office/powerpoint/2010/main" val="23051245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a:latin typeface="Helvetica Light"/>
              <a:cs typeface="Helvetica Light"/>
            </a:endParaRPr>
          </a:p>
          <a:p>
            <a:pPr algn="ctr"/>
            <a:r>
              <a:rPr lang="en-US" sz="6000" dirty="0" smtClean="0">
                <a:latin typeface="Helvetica Light"/>
                <a:cs typeface="Helvetica Light"/>
              </a:rPr>
              <a:t>AWARE framework</a:t>
            </a:r>
            <a:endParaRPr lang="en-US" sz="6000" dirty="0">
              <a:latin typeface="Helvetica Light"/>
              <a:cs typeface="Helvetica Light"/>
            </a:endParaRPr>
          </a:p>
        </p:txBody>
      </p:sp>
      <p:pic>
        <p:nvPicPr>
          <p:cNvPr id="11" name="Picture 10" descr="awa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712080"/>
            <a:ext cx="4572000" cy="4572000"/>
          </a:xfrm>
          <a:prstGeom prst="rect">
            <a:avLst/>
          </a:prstGeom>
        </p:spPr>
      </p:pic>
      <p:sp>
        <p:nvSpPr>
          <p:cNvPr id="2" name="Slide Number Placeholder 1"/>
          <p:cNvSpPr>
            <a:spLocks noGrp="1"/>
          </p:cNvSpPr>
          <p:nvPr>
            <p:ph type="sldNum" sz="quarter" idx="12"/>
          </p:nvPr>
        </p:nvSpPr>
        <p:spPr/>
        <p:txBody>
          <a:bodyPr/>
          <a:lstStyle/>
          <a:p>
            <a:fld id="{6A9633A3-E3CE-044A-A2B6-E759A01EEFD3}" type="slidenum">
              <a:rPr lang="en-US" smtClean="0"/>
              <a:t>14</a:t>
            </a:fld>
            <a:endParaRPr lang="en-US"/>
          </a:p>
        </p:txBody>
      </p:sp>
    </p:spTree>
    <p:extLst>
      <p:ext uri="{BB962C8B-B14F-4D97-AF65-F5344CB8AC3E}">
        <p14:creationId xmlns:p14="http://schemas.microsoft.com/office/powerpoint/2010/main" val="16625624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endParaRPr lang="en-US" dirty="0"/>
          </a:p>
        </p:txBody>
      </p:sp>
    </p:spTree>
    <p:extLst>
      <p:ext uri="{BB962C8B-B14F-4D97-AF65-F5344CB8AC3E}">
        <p14:creationId xmlns:p14="http://schemas.microsoft.com/office/powerpoint/2010/main" val="75668921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lanc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15" name="Rectangle 14"/>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GLANCE</a:t>
            </a:r>
            <a:endParaRPr lang="en-US" sz="4800" i="1" dirty="0">
              <a:latin typeface="Helvetica Light"/>
              <a:cs typeface="Helvetica Light"/>
            </a:endParaRPr>
          </a:p>
        </p:txBody>
      </p:sp>
      <p:sp>
        <p:nvSpPr>
          <p:cNvPr id="4" name="Slide Number Placeholder 3"/>
          <p:cNvSpPr>
            <a:spLocks noGrp="1"/>
          </p:cNvSpPr>
          <p:nvPr>
            <p:ph type="sldNum" sz="quarter" idx="12"/>
          </p:nvPr>
        </p:nvSpPr>
        <p:spPr/>
        <p:txBody>
          <a:bodyPr/>
          <a:lstStyle/>
          <a:p>
            <a:fld id="{6A9633A3-E3CE-044A-A2B6-E759A01EEFD3}" type="slidenum">
              <a:rPr lang="en-US" smtClean="0"/>
              <a:t>16</a:t>
            </a:fld>
            <a:endParaRPr lang="en-US"/>
          </a:p>
        </p:txBody>
      </p:sp>
      <p:grpSp>
        <p:nvGrpSpPr>
          <p:cNvPr id="16" name="Group 15"/>
          <p:cNvGrpSpPr>
            <a:grpSpLocks noChangeAspect="1"/>
          </p:cNvGrpSpPr>
          <p:nvPr/>
        </p:nvGrpSpPr>
        <p:grpSpPr>
          <a:xfrm>
            <a:off x="5046394" y="105210"/>
            <a:ext cx="4018226" cy="914400"/>
            <a:chOff x="127537" y="45720"/>
            <a:chExt cx="4620960" cy="1051560"/>
          </a:xfrm>
        </p:grpSpPr>
        <p:grpSp>
          <p:nvGrpSpPr>
            <p:cNvPr id="17" name="Group 16"/>
            <p:cNvGrpSpPr/>
            <p:nvPr/>
          </p:nvGrpSpPr>
          <p:grpSpPr>
            <a:xfrm>
              <a:off x="2233897" y="45720"/>
              <a:ext cx="2514600" cy="1051560"/>
              <a:chOff x="2642137" y="34020"/>
              <a:chExt cx="2514600" cy="1051560"/>
            </a:xfrm>
          </p:grpSpPr>
          <p:sp>
            <p:nvSpPr>
              <p:cNvPr id="21" name="Rounded Rectangle 20"/>
              <p:cNvSpPr/>
              <p:nvPr/>
            </p:nvSpPr>
            <p:spPr>
              <a:xfrm>
                <a:off x="2642137" y="34020"/>
                <a:ext cx="25146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2766924" y="102600"/>
                <a:ext cx="2265027" cy="914400"/>
              </a:xfrm>
              <a:prstGeom prst="rect">
                <a:avLst/>
              </a:prstGeom>
            </p:spPr>
          </p:pic>
        </p:grpSp>
        <p:grpSp>
          <p:nvGrpSpPr>
            <p:cNvPr id="18" name="Group 17"/>
            <p:cNvGrpSpPr/>
            <p:nvPr/>
          </p:nvGrpSpPr>
          <p:grpSpPr>
            <a:xfrm>
              <a:off x="127537" y="45720"/>
              <a:ext cx="1828800" cy="1051560"/>
              <a:chOff x="127537" y="102600"/>
              <a:chExt cx="1828800" cy="1051560"/>
            </a:xfrm>
          </p:grpSpPr>
          <p:sp>
            <p:nvSpPr>
              <p:cNvPr id="19" name="Rounded Rectangle 18"/>
              <p:cNvSpPr/>
              <p:nvPr/>
            </p:nvSpPr>
            <p:spPr>
              <a:xfrm>
                <a:off x="127537" y="102600"/>
                <a:ext cx="18288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stretch>
                <a:fillRect/>
              </a:stretch>
            </p:blipFill>
            <p:spPr>
              <a:xfrm>
                <a:off x="286928" y="171180"/>
                <a:ext cx="1510018" cy="914400"/>
              </a:xfrm>
              <a:prstGeom prst="rect">
                <a:avLst/>
              </a:prstGeom>
            </p:spPr>
          </p:pic>
        </p:grpSp>
      </p:grpSp>
    </p:spTree>
    <p:extLst>
      <p:ext uri="{BB962C8B-B14F-4D97-AF65-F5344CB8AC3E}">
        <p14:creationId xmlns:p14="http://schemas.microsoft.com/office/powerpoint/2010/main" val="20865245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Review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6" name="Rectangle 5"/>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REVIEW</a:t>
            </a:r>
            <a:endParaRPr lang="en-US" sz="4800" i="1" dirty="0">
              <a:latin typeface="Helvetica Light"/>
              <a:cs typeface="Helvetica Light"/>
            </a:endParaRPr>
          </a:p>
        </p:txBody>
      </p:sp>
      <p:sp>
        <p:nvSpPr>
          <p:cNvPr id="12" name="Rounded Rectangle 11"/>
          <p:cNvSpPr/>
          <p:nvPr/>
        </p:nvSpPr>
        <p:spPr>
          <a:xfrm>
            <a:off x="6395555" y="105210"/>
            <a:ext cx="2669065"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A9633A3-E3CE-044A-A2B6-E759A01EEFD3}" type="slidenum">
              <a:rPr lang="en-US" smtClean="0"/>
              <a:t>17</a:t>
            </a:fld>
            <a:endParaRPr lang="en-US"/>
          </a:p>
        </p:txBody>
      </p:sp>
      <p:pic>
        <p:nvPicPr>
          <p:cNvPr id="30" name="Picture 29"/>
          <p:cNvPicPr>
            <a:picLocks noChangeAspect="1"/>
          </p:cNvPicPr>
          <p:nvPr/>
        </p:nvPicPr>
        <p:blipFill>
          <a:blip r:embed="rId6"/>
          <a:stretch>
            <a:fillRect/>
          </a:stretch>
        </p:blipFill>
        <p:spPr>
          <a:xfrm>
            <a:off x="6503689" y="164447"/>
            <a:ext cx="2452421" cy="795528"/>
          </a:xfrm>
          <a:prstGeom prst="rect">
            <a:avLst/>
          </a:prstGeom>
        </p:spPr>
      </p:pic>
    </p:spTree>
    <p:extLst>
      <p:ext uri="{BB962C8B-B14F-4D97-AF65-F5344CB8AC3E}">
        <p14:creationId xmlns:p14="http://schemas.microsoft.com/office/powerpoint/2010/main" val="1379706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Engag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63430"/>
            <a:ext cx="9144000" cy="5143500"/>
          </a:xfrm>
          <a:prstGeom prst="rect">
            <a:avLst/>
          </a:prstGeom>
        </p:spPr>
      </p:pic>
      <p:sp>
        <p:nvSpPr>
          <p:cNvPr id="14" name="Rectangle 13"/>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ENGAGE</a:t>
            </a:r>
            <a:endParaRPr lang="en-US" sz="4800" i="1" dirty="0">
              <a:latin typeface="Helvetica Light"/>
              <a:cs typeface="Helvetica Light"/>
            </a:endParaRPr>
          </a:p>
        </p:txBody>
      </p:sp>
      <p:sp>
        <p:nvSpPr>
          <p:cNvPr id="22" name="Rounded Rectangle 21"/>
          <p:cNvSpPr/>
          <p:nvPr/>
        </p:nvSpPr>
        <p:spPr>
          <a:xfrm>
            <a:off x="4660591" y="105210"/>
            <a:ext cx="4404030"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6"/>
          <a:stretch>
            <a:fillRect/>
          </a:stretch>
        </p:blipFill>
        <p:spPr>
          <a:xfrm>
            <a:off x="4764500" y="164447"/>
            <a:ext cx="4191610" cy="795528"/>
          </a:xfrm>
          <a:prstGeom prst="rect">
            <a:avLst/>
          </a:prstGeom>
        </p:spPr>
      </p:pic>
      <p:sp>
        <p:nvSpPr>
          <p:cNvPr id="4" name="Slide Number Placeholder 3"/>
          <p:cNvSpPr>
            <a:spLocks noGrp="1"/>
          </p:cNvSpPr>
          <p:nvPr>
            <p:ph type="sldNum" sz="quarter" idx="12"/>
          </p:nvPr>
        </p:nvSpPr>
        <p:spPr/>
        <p:txBody>
          <a:bodyPr/>
          <a:lstStyle/>
          <a:p>
            <a:fld id="{6A9633A3-E3CE-044A-A2B6-E759A01EEFD3}" type="slidenum">
              <a:rPr lang="en-US" smtClean="0"/>
              <a:t>18</a:t>
            </a:fld>
            <a:endParaRPr lang="en-US"/>
          </a:p>
        </p:txBody>
      </p:sp>
    </p:spTree>
    <p:extLst>
      <p:ext uri="{BB962C8B-B14F-4D97-AF65-F5344CB8AC3E}">
        <p14:creationId xmlns:p14="http://schemas.microsoft.com/office/powerpoint/2010/main" val="5460278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a:t>
            </a:r>
          </a:p>
          <a:p>
            <a:pPr lvl="1"/>
            <a:endParaRPr lang="en-US" dirty="0"/>
          </a:p>
        </p:txBody>
      </p:sp>
    </p:spTree>
    <p:extLst>
      <p:ext uri="{BB962C8B-B14F-4D97-AF65-F5344CB8AC3E}">
        <p14:creationId xmlns:p14="http://schemas.microsoft.com/office/powerpoint/2010/main" val="8268686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51445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List three false assumptions of mobile phone use</a:t>
            </a:r>
          </a:p>
          <a:p>
            <a:pPr marL="320675" indent="-320675" defTabSz="852488">
              <a:spcBef>
                <a:spcPct val="25000"/>
              </a:spcBef>
              <a:buSzPct val="80000"/>
            </a:pPr>
            <a:r>
              <a:rPr lang="en-US" dirty="0" smtClean="0"/>
              <a:t>Give some examples of the kind of data that can be collected when mobile</a:t>
            </a:r>
          </a:p>
          <a:p>
            <a:pPr marL="320675" indent="-320675" defTabSz="852488">
              <a:spcBef>
                <a:spcPct val="25000"/>
              </a:spcBef>
              <a:buSzPct val="80000"/>
            </a:pPr>
            <a:r>
              <a:rPr lang="en-US" dirty="0" smtClean="0"/>
              <a:t>Explain what ‘Big Data of 1’ means</a:t>
            </a:r>
          </a:p>
          <a:p>
            <a:pPr marL="320675" indent="-320675" defTabSz="852488">
              <a:spcBef>
                <a:spcPct val="25000"/>
              </a:spcBef>
              <a:buSzPct val="80000"/>
            </a:pPr>
            <a:r>
              <a:rPr lang="en-US" dirty="0" smtClean="0"/>
              <a:t>Explain why sensed data may benefit from other complementary streams of information</a:t>
            </a:r>
            <a:endParaRPr lang="en-US" dirty="0" smtClean="0"/>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891415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 </a:t>
            </a:r>
            <a:r>
              <a:rPr lang="en-US" i="1" dirty="0" smtClean="0"/>
              <a:t>only 25% of the time!</a:t>
            </a:r>
            <a:endParaRPr lang="en-US" dirty="0" smtClean="0"/>
          </a:p>
          <a:p>
            <a:pPr marL="228600" lvl="1" indent="0">
              <a:buNone/>
            </a:pPr>
            <a:endParaRPr lang="en-US" dirty="0" smtClean="0"/>
          </a:p>
          <a:p>
            <a:pPr lvl="1"/>
            <a:endParaRPr lang="en-US" dirty="0"/>
          </a:p>
        </p:txBody>
      </p:sp>
    </p:spTree>
    <p:extLst>
      <p:ext uri="{BB962C8B-B14F-4D97-AF65-F5344CB8AC3E}">
        <p14:creationId xmlns:p14="http://schemas.microsoft.com/office/powerpoint/2010/main" val="42640314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3" name="Content Placeholder 2"/>
          <p:cNvSpPr>
            <a:spLocks noGrp="1"/>
          </p:cNvSpPr>
          <p:nvPr>
            <p:ph idx="1"/>
          </p:nvPr>
        </p:nvSpPr>
        <p:spPr>
          <a:xfrm>
            <a:off x="1128942" y="1847153"/>
            <a:ext cx="7587531" cy="4379976"/>
          </a:xfrm>
        </p:spPr>
        <p:txBody>
          <a:bodyPr/>
          <a:lstStyle/>
          <a:p>
            <a:r>
              <a:rPr lang="en-US" dirty="0" smtClean="0"/>
              <a:t>Put an app out there</a:t>
            </a:r>
          </a:p>
          <a:p>
            <a:pPr lvl="1"/>
            <a:r>
              <a:rPr lang="en-US" dirty="0" smtClean="0"/>
              <a:t>People will find it and download it: not enough</a:t>
            </a:r>
          </a:p>
          <a:p>
            <a:pPr lvl="1"/>
            <a:r>
              <a:rPr lang="en-US" dirty="0" smtClean="0"/>
              <a:t>Have to be able to find it on their phone</a:t>
            </a:r>
          </a:p>
          <a:p>
            <a:pPr lvl="1"/>
            <a:r>
              <a:rPr lang="en-US" dirty="0" smtClean="0"/>
              <a:t>One study found: </a:t>
            </a:r>
            <a:r>
              <a:rPr lang="en-US" b="1" dirty="0">
                <a:solidFill>
                  <a:srgbClr val="850205"/>
                </a:solidFill>
              </a:rPr>
              <a:t>177!!!</a:t>
            </a:r>
          </a:p>
          <a:p>
            <a:r>
              <a:rPr lang="en-US" dirty="0" smtClean="0"/>
              <a:t>What do we know about apps people </a:t>
            </a:r>
            <a:r>
              <a:rPr lang="en-US" i="1" dirty="0" smtClean="0"/>
              <a:t>do </a:t>
            </a:r>
            <a:r>
              <a:rPr lang="en-US" dirty="0" smtClean="0"/>
              <a:t>use?</a:t>
            </a:r>
          </a:p>
          <a:p>
            <a:pPr lvl="1"/>
            <a:r>
              <a:rPr lang="en-US" dirty="0" smtClean="0"/>
              <a:t>95% of sessions shorter than 5 minutes; most &lt; 60 </a:t>
            </a:r>
            <a:r>
              <a:rPr lang="en-US" dirty="0" err="1" smtClean="0"/>
              <a:t>secs</a:t>
            </a:r>
            <a:endParaRPr lang="en-US" dirty="0" smtClean="0"/>
          </a:p>
          <a:p>
            <a:pPr lvl="1"/>
            <a:r>
              <a:rPr lang="en-US" dirty="0" smtClean="0"/>
              <a:t>Notifications lead to engagement… </a:t>
            </a:r>
            <a:r>
              <a:rPr lang="en-US" i="1" dirty="0" smtClean="0"/>
              <a:t>only 25% of the time!</a:t>
            </a:r>
          </a:p>
          <a:p>
            <a:pPr lvl="1"/>
            <a:r>
              <a:rPr lang="en-US" dirty="0" smtClean="0"/>
              <a:t>Self-interruption therefore very common</a:t>
            </a:r>
          </a:p>
          <a:p>
            <a:pPr marL="228600" lvl="1" indent="0">
              <a:buNone/>
            </a:pPr>
            <a:endParaRPr lang="en-US" dirty="0" smtClean="0"/>
          </a:p>
          <a:p>
            <a:pPr lvl="1"/>
            <a:endParaRPr lang="en-US" dirty="0"/>
          </a:p>
        </p:txBody>
      </p:sp>
    </p:spTree>
    <p:extLst>
      <p:ext uri="{BB962C8B-B14F-4D97-AF65-F5344CB8AC3E}">
        <p14:creationId xmlns:p14="http://schemas.microsoft.com/office/powerpoint/2010/main" val="10435291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 Usage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 assume that users have their phones with them and turned on 24-7</a:t>
            </a:r>
          </a:p>
          <a:p>
            <a:pPr marL="0" indent="0">
              <a:buNone/>
            </a:pPr>
            <a:r>
              <a:rPr lang="en-US" dirty="0" smtClean="0"/>
              <a:t>Necessary for </a:t>
            </a:r>
          </a:p>
          <a:p>
            <a:pPr lvl="1"/>
            <a:r>
              <a:rPr lang="en-US" sz="2400" dirty="0" smtClean="0"/>
              <a:t>health-related, sustainability and other apps that model human behavior and are becoming so popular</a:t>
            </a:r>
          </a:p>
        </p:txBody>
      </p:sp>
    </p:spTree>
    <p:extLst>
      <p:ext uri="{BB962C8B-B14F-4D97-AF65-F5344CB8AC3E}">
        <p14:creationId xmlns:p14="http://schemas.microsoft.com/office/powerpoint/2010/main" val="399716116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 Usage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Why phone state matters:</a:t>
            </a:r>
          </a:p>
          <a:p>
            <a:pPr lvl="1"/>
            <a:r>
              <a:rPr lang="en-US" sz="2400" dirty="0" smtClean="0"/>
              <a:t>Mobile </a:t>
            </a:r>
            <a:r>
              <a:rPr lang="en-US" sz="2400" dirty="0"/>
              <a:t>phone is personal and travels with the user</a:t>
            </a:r>
          </a:p>
          <a:p>
            <a:pPr lvl="1"/>
            <a:r>
              <a:rPr lang="en-US" sz="2400" dirty="0"/>
              <a:t>Proxy for user context</a:t>
            </a:r>
          </a:p>
          <a:p>
            <a:pPr lvl="1"/>
            <a:r>
              <a:rPr lang="en-US" sz="2400" dirty="0"/>
              <a:t>Proxy for user’s environment context</a:t>
            </a:r>
          </a:p>
          <a:p>
            <a:pPr lvl="1"/>
            <a:r>
              <a:rPr lang="en-US" sz="2400" dirty="0"/>
              <a:t>Proxy for user’s attention/display device</a:t>
            </a:r>
          </a:p>
          <a:p>
            <a:pPr lvl="1"/>
            <a:r>
              <a:rPr lang="en-US" sz="2400" dirty="0"/>
              <a:t>Provide always-available </a:t>
            </a:r>
            <a:r>
              <a:rPr lang="en-US" sz="2400" dirty="0" smtClean="0"/>
              <a:t>service</a:t>
            </a:r>
            <a:endParaRPr lang="en-US" dirty="0"/>
          </a:p>
          <a:p>
            <a:pPr marL="0" indent="0">
              <a:buNone/>
            </a:pPr>
            <a:r>
              <a:rPr lang="en-US" dirty="0" smtClean="0"/>
              <a:t>But what if we are wrong?!?!</a:t>
            </a:r>
            <a:endParaRPr lang="en-US" dirty="0"/>
          </a:p>
        </p:txBody>
      </p:sp>
    </p:spTree>
    <p:extLst>
      <p:ext uri="{BB962C8B-B14F-4D97-AF65-F5344CB8AC3E}">
        <p14:creationId xmlns:p14="http://schemas.microsoft.com/office/powerpoint/2010/main" val="12391318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#3a: Usage</a:t>
            </a:r>
            <a:endParaRPr lang="en-US" dirty="0"/>
          </a:p>
        </p:txBody>
      </p:sp>
      <p:sp>
        <p:nvSpPr>
          <p:cNvPr id="3" name="Content Placeholder 2"/>
          <p:cNvSpPr>
            <a:spLocks noGrp="1"/>
          </p:cNvSpPr>
          <p:nvPr>
            <p:ph idx="1"/>
          </p:nvPr>
        </p:nvSpPr>
        <p:spPr/>
        <p:txBody>
          <a:bodyPr/>
          <a:lstStyle/>
          <a:p>
            <a:pPr marL="0" indent="0">
              <a:buNone/>
            </a:pPr>
            <a:r>
              <a:rPr lang="en-US" dirty="0" smtClean="0"/>
              <a:t>How much of the day is your phone on?</a:t>
            </a:r>
          </a:p>
          <a:p>
            <a:pPr marL="0" indent="0">
              <a:buNone/>
            </a:pPr>
            <a:r>
              <a:rPr lang="en-US" dirty="0" smtClean="0"/>
              <a:t>Average user: </a:t>
            </a:r>
            <a:r>
              <a:rPr lang="en-US" b="1" dirty="0" smtClean="0">
                <a:solidFill>
                  <a:srgbClr val="850205"/>
                </a:solidFill>
              </a:rPr>
              <a:t>78-81% </a:t>
            </a:r>
            <a:r>
              <a:rPr lang="en-US" sz="2000" dirty="0">
                <a:solidFill>
                  <a:srgbClr val="000000"/>
                </a:solidFill>
              </a:rPr>
              <a:t>[</a:t>
            </a:r>
            <a:r>
              <a:rPr lang="en-US" sz="2000" dirty="0" err="1">
                <a:solidFill>
                  <a:srgbClr val="000000"/>
                </a:solidFill>
              </a:rPr>
              <a:t>Anind</a:t>
            </a:r>
            <a:r>
              <a:rPr lang="en-US" sz="2000" dirty="0">
                <a:solidFill>
                  <a:srgbClr val="000000"/>
                </a:solidFill>
              </a:rPr>
              <a:t> K. </a:t>
            </a:r>
            <a:r>
              <a:rPr lang="en-US" sz="2000" dirty="0" err="1">
                <a:solidFill>
                  <a:srgbClr val="000000"/>
                </a:solidFill>
              </a:rPr>
              <a:t>Dey</a:t>
            </a:r>
            <a:r>
              <a:rPr lang="en-US" sz="2000" dirty="0">
                <a:solidFill>
                  <a:srgbClr val="000000"/>
                </a:solidFill>
              </a:rPr>
              <a:t>, </a:t>
            </a:r>
            <a:r>
              <a:rPr lang="en-US" sz="2000" dirty="0" err="1">
                <a:solidFill>
                  <a:srgbClr val="000000"/>
                </a:solidFill>
              </a:rPr>
              <a:t>Katarzyna</a:t>
            </a:r>
            <a:r>
              <a:rPr lang="en-US" sz="2000" dirty="0">
                <a:solidFill>
                  <a:srgbClr val="000000"/>
                </a:solidFill>
              </a:rPr>
              <a:t> </a:t>
            </a:r>
            <a:r>
              <a:rPr lang="en-US" sz="2000" dirty="0" err="1">
                <a:solidFill>
                  <a:srgbClr val="000000"/>
                </a:solidFill>
              </a:rPr>
              <a:t>Wac</a:t>
            </a:r>
            <a:r>
              <a:rPr lang="en-US" sz="2000" dirty="0">
                <a:solidFill>
                  <a:srgbClr val="000000"/>
                </a:solidFill>
              </a:rPr>
              <a:t>, </a:t>
            </a:r>
            <a:r>
              <a:rPr lang="en-US" sz="2000" dirty="0" err="1">
                <a:solidFill>
                  <a:srgbClr val="000000"/>
                </a:solidFill>
              </a:rPr>
              <a:t>Denzil</a:t>
            </a:r>
            <a:r>
              <a:rPr lang="en-US" sz="2000" dirty="0">
                <a:solidFill>
                  <a:srgbClr val="000000"/>
                </a:solidFill>
              </a:rPr>
              <a:t> Ferreira, Kevin </a:t>
            </a:r>
            <a:r>
              <a:rPr lang="en-US" sz="2000" dirty="0" err="1">
                <a:solidFill>
                  <a:srgbClr val="000000"/>
                </a:solidFill>
              </a:rPr>
              <a:t>Tassini</a:t>
            </a:r>
            <a:r>
              <a:rPr lang="en-US" sz="2000" dirty="0">
                <a:solidFill>
                  <a:srgbClr val="000000"/>
                </a:solidFill>
              </a:rPr>
              <a:t>, Jin-</a:t>
            </a:r>
            <a:r>
              <a:rPr lang="en-US" sz="2000" dirty="0" err="1">
                <a:solidFill>
                  <a:srgbClr val="000000"/>
                </a:solidFill>
              </a:rPr>
              <a:t>Hyuk</a:t>
            </a:r>
            <a:r>
              <a:rPr lang="en-US" sz="2000" dirty="0">
                <a:solidFill>
                  <a:srgbClr val="000000"/>
                </a:solidFill>
              </a:rPr>
              <a:t> Hong, Julian Ramos: Getting closer: an empirical investigation of the proximity of user to their smart phones. </a:t>
            </a:r>
            <a:r>
              <a:rPr lang="en-US" sz="2000" dirty="0" err="1">
                <a:solidFill>
                  <a:srgbClr val="000000"/>
                </a:solidFill>
              </a:rPr>
              <a:t>Ubicomp</a:t>
            </a:r>
            <a:r>
              <a:rPr lang="en-US" sz="2000" dirty="0">
                <a:solidFill>
                  <a:srgbClr val="000000"/>
                </a:solidFill>
              </a:rPr>
              <a:t> 2011: 163-172</a:t>
            </a:r>
            <a:r>
              <a:rPr lang="en-US" sz="2000" dirty="0" smtClean="0">
                <a:solidFill>
                  <a:srgbClr val="000000"/>
                </a:solidFill>
              </a:rPr>
              <a:t>]</a:t>
            </a:r>
            <a:endParaRPr lang="en-US" b="1" dirty="0">
              <a:solidFill>
                <a:srgbClr val="000000"/>
              </a:solidFill>
            </a:endParaRPr>
          </a:p>
          <a:p>
            <a:pPr marL="0" indent="0">
              <a:buNone/>
            </a:pPr>
            <a:r>
              <a:rPr lang="en-US" dirty="0" smtClean="0">
                <a:solidFill>
                  <a:srgbClr val="000000"/>
                </a:solidFill>
              </a:rPr>
              <a:t>One-fifth of the time, phone is off</a:t>
            </a:r>
          </a:p>
          <a:p>
            <a:pPr lvl="1"/>
            <a:r>
              <a:rPr lang="en-US" sz="2400" dirty="0" smtClean="0">
                <a:solidFill>
                  <a:srgbClr val="000000"/>
                </a:solidFill>
              </a:rPr>
              <a:t>Can’t sense anything</a:t>
            </a:r>
          </a:p>
          <a:p>
            <a:pPr lvl="1"/>
            <a:r>
              <a:rPr lang="en-US" sz="2400" dirty="0" smtClean="0">
                <a:solidFill>
                  <a:srgbClr val="000000"/>
                </a:solidFill>
              </a:rPr>
              <a:t>Can’t show anything to the user</a:t>
            </a:r>
          </a:p>
        </p:txBody>
      </p:sp>
    </p:spTree>
    <p:extLst>
      <p:ext uri="{BB962C8B-B14F-4D97-AF65-F5344CB8AC3E}">
        <p14:creationId xmlns:p14="http://schemas.microsoft.com/office/powerpoint/2010/main" val="4135696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#3b: Usage</a:t>
            </a:r>
            <a:endParaRPr lang="en-US" dirty="0"/>
          </a:p>
        </p:txBody>
      </p:sp>
      <p:sp>
        <p:nvSpPr>
          <p:cNvPr id="3" name="Content Placeholder 2"/>
          <p:cNvSpPr>
            <a:spLocks noGrp="1"/>
          </p:cNvSpPr>
          <p:nvPr>
            <p:ph idx="1"/>
          </p:nvPr>
        </p:nvSpPr>
        <p:spPr>
          <a:xfrm>
            <a:off x="1128943" y="1406128"/>
            <a:ext cx="7048804" cy="4379976"/>
          </a:xfrm>
        </p:spPr>
        <p:txBody>
          <a:bodyPr>
            <a:noAutofit/>
          </a:bodyPr>
          <a:lstStyle/>
          <a:p>
            <a:r>
              <a:rPr lang="en-US" dirty="0" smtClean="0"/>
              <a:t>When your phone is on, where is it?</a:t>
            </a:r>
          </a:p>
          <a:p>
            <a:r>
              <a:rPr lang="en-US" dirty="0" err="1" smtClean="0">
                <a:solidFill>
                  <a:srgbClr val="000000"/>
                </a:solidFill>
              </a:rPr>
              <a:t>Dey</a:t>
            </a:r>
            <a:r>
              <a:rPr lang="en-US" dirty="0" smtClean="0">
                <a:solidFill>
                  <a:srgbClr val="000000"/>
                </a:solidFill>
              </a:rPr>
              <a:t> 2011</a:t>
            </a:r>
            <a:endParaRPr lang="en-US" dirty="0" smtClean="0"/>
          </a:p>
          <a:p>
            <a:pPr lvl="1"/>
            <a:r>
              <a:rPr lang="en-US" sz="2800" b="1" dirty="0" smtClean="0">
                <a:solidFill>
                  <a:srgbClr val="850205"/>
                </a:solidFill>
              </a:rPr>
              <a:t>53% within </a:t>
            </a:r>
            <a:br>
              <a:rPr lang="en-US" sz="2800" b="1" dirty="0" smtClean="0">
                <a:solidFill>
                  <a:srgbClr val="850205"/>
                </a:solidFill>
              </a:rPr>
            </a:br>
            <a:r>
              <a:rPr lang="en-US" sz="2800" b="1" dirty="0" smtClean="0">
                <a:solidFill>
                  <a:srgbClr val="850205"/>
                </a:solidFill>
              </a:rPr>
              <a:t>arm’s reach</a:t>
            </a:r>
          </a:p>
          <a:p>
            <a:pPr lvl="1"/>
            <a:r>
              <a:rPr lang="en-US" sz="2800" b="1" dirty="0" smtClean="0">
                <a:solidFill>
                  <a:srgbClr val="850205"/>
                </a:solidFill>
              </a:rPr>
              <a:t>35% same room</a:t>
            </a:r>
          </a:p>
          <a:p>
            <a:pPr lvl="1"/>
            <a:r>
              <a:rPr lang="en-US" sz="2800" b="1" dirty="0" smtClean="0">
                <a:solidFill>
                  <a:srgbClr val="850205"/>
                </a:solidFill>
              </a:rPr>
              <a:t>12% further away</a:t>
            </a:r>
            <a:endParaRPr lang="en-US" sz="2800" b="1" dirty="0">
              <a:solidFill>
                <a:srgbClr val="000000"/>
              </a:solidFill>
            </a:endParaRPr>
          </a:p>
          <a:p>
            <a:r>
              <a:rPr lang="en-US" dirty="0" smtClean="0">
                <a:solidFill>
                  <a:srgbClr val="000000"/>
                </a:solidFill>
              </a:rPr>
              <a:t>For ~2 hours a day, when the phone is on:</a:t>
            </a:r>
          </a:p>
          <a:p>
            <a:pPr lvl="1"/>
            <a:r>
              <a:rPr lang="en-US" sz="2800" dirty="0" smtClean="0">
                <a:solidFill>
                  <a:srgbClr val="000000"/>
                </a:solidFill>
              </a:rPr>
              <a:t>can’t use as a proxy for user context, environmental context, display device</a:t>
            </a:r>
          </a:p>
        </p:txBody>
      </p:sp>
      <p:graphicFrame>
        <p:nvGraphicFramePr>
          <p:cNvPr id="4" name="Object 3"/>
          <p:cNvGraphicFramePr>
            <a:graphicFrameLocks noChangeAspect="1"/>
          </p:cNvGraphicFramePr>
          <p:nvPr>
            <p:extLst>
              <p:ext uri="{D42A27DB-BD31-4B8C-83A1-F6EECF244321}">
                <p14:modId xmlns:p14="http://schemas.microsoft.com/office/powerpoint/2010/main" val="3399213911"/>
              </p:ext>
            </p:extLst>
          </p:nvPr>
        </p:nvGraphicFramePr>
        <p:xfrm>
          <a:off x="4332116" y="2381557"/>
          <a:ext cx="9983788" cy="2469566"/>
        </p:xfrm>
        <a:graphic>
          <a:graphicData uri="http://schemas.openxmlformats.org/presentationml/2006/ole">
            <mc:AlternateContent xmlns:mc="http://schemas.openxmlformats.org/markup-compatibility/2006">
              <mc:Choice xmlns:v="urn:schemas-microsoft-com:vml" Requires="v">
                <p:oleObj spid="_x0000_s1092" name="Document" r:id="rId4" imgW="6400800" imgH="1409700" progId="Word.Document.12">
                  <p:embed/>
                </p:oleObj>
              </mc:Choice>
              <mc:Fallback>
                <p:oleObj name="Document" r:id="rId4" imgW="6400800" imgH="1409700" progId="Word.Document.12">
                  <p:embed/>
                  <p:pic>
                    <p:nvPicPr>
                      <p:cNvPr id="0" name=""/>
                      <p:cNvPicPr/>
                      <p:nvPr/>
                    </p:nvPicPr>
                    <p:blipFill>
                      <a:blip r:embed="rId5"/>
                      <a:stretch>
                        <a:fillRect/>
                      </a:stretch>
                    </p:blipFill>
                    <p:spPr>
                      <a:xfrm>
                        <a:off x="4332116" y="2381557"/>
                        <a:ext cx="9983788" cy="2469566"/>
                      </a:xfrm>
                      <a:prstGeom prst="rect">
                        <a:avLst/>
                      </a:prstGeom>
                    </p:spPr>
                  </p:pic>
                </p:oleObj>
              </mc:Fallback>
            </mc:AlternateContent>
          </a:graphicData>
        </a:graphic>
      </p:graphicFrame>
    </p:spTree>
    <p:extLst>
      <p:ext uri="{BB962C8B-B14F-4D97-AF65-F5344CB8AC3E}">
        <p14:creationId xmlns:p14="http://schemas.microsoft.com/office/powerpoint/2010/main" val="2894331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Usage Assumptions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Users have lots of apps competing for their attention</a:t>
            </a:r>
          </a:p>
          <a:p>
            <a:pPr marL="0" indent="0">
              <a:buNone/>
            </a:pPr>
            <a:r>
              <a:rPr lang="en-US" dirty="0" smtClean="0"/>
              <a:t>Can’t rely that their phone will be on</a:t>
            </a:r>
          </a:p>
          <a:p>
            <a:pPr marL="0" indent="0">
              <a:buNone/>
            </a:pPr>
            <a:r>
              <a:rPr lang="en-US" dirty="0" smtClean="0"/>
              <a:t>Can’t rely on the phone being a proxy</a:t>
            </a:r>
          </a:p>
        </p:txBody>
      </p:sp>
    </p:spTree>
    <p:extLst>
      <p:ext uri="{BB962C8B-B14F-4D97-AF65-F5344CB8AC3E}">
        <p14:creationId xmlns:p14="http://schemas.microsoft.com/office/powerpoint/2010/main" val="6373421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2">
                <a:shade val="45000"/>
                <a:satMod val="135000"/>
              </a:schemeClr>
              <a:prstClr val="white"/>
            </a:duotone>
            <a:alphaModFix amt="26000"/>
          </a:blip>
          <a:stretch>
            <a:fillRect/>
          </a:stretch>
        </p:blipFill>
        <p:spPr>
          <a:xfrm>
            <a:off x="-127000" y="-95217"/>
            <a:ext cx="9423400" cy="7092917"/>
          </a:xfrm>
          <a:prstGeom prst="rect">
            <a:avLst/>
          </a:prstGeom>
        </p:spPr>
      </p:pic>
      <p:sp>
        <p:nvSpPr>
          <p:cNvPr id="2" name="Title 1"/>
          <p:cNvSpPr>
            <a:spLocks noGrp="1"/>
          </p:cNvSpPr>
          <p:nvPr>
            <p:ph type="title"/>
          </p:nvPr>
        </p:nvSpPr>
        <p:spPr/>
        <p:txBody>
          <a:bodyPr/>
          <a:lstStyle/>
          <a:p>
            <a:r>
              <a:rPr lang="en-US" dirty="0" smtClean="0"/>
              <a:t>Other challenges</a:t>
            </a:r>
            <a:endParaRPr lang="en-US" dirty="0"/>
          </a:p>
        </p:txBody>
      </p:sp>
      <p:sp>
        <p:nvSpPr>
          <p:cNvPr id="3" name="Content Placeholder 2"/>
          <p:cNvSpPr>
            <a:spLocks noGrp="1"/>
          </p:cNvSpPr>
          <p:nvPr>
            <p:ph idx="1"/>
          </p:nvPr>
        </p:nvSpPr>
        <p:spPr>
          <a:xfrm>
            <a:off x="1128943" y="1572577"/>
            <a:ext cx="7048804" cy="4379976"/>
          </a:xfrm>
        </p:spPr>
        <p:txBody>
          <a:bodyPr>
            <a:noAutofit/>
          </a:bodyPr>
          <a:lstStyle/>
          <a:p>
            <a:pPr marL="0" indent="0">
              <a:buNone/>
            </a:pPr>
            <a:r>
              <a:rPr lang="en-US" sz="3200" dirty="0" smtClean="0"/>
              <a:t>Battery</a:t>
            </a:r>
          </a:p>
          <a:p>
            <a:pPr marL="0" indent="0">
              <a:buNone/>
            </a:pPr>
            <a:r>
              <a:rPr lang="en-US" sz="3200" dirty="0" smtClean="0"/>
              <a:t>Raw sensors not behavior data</a:t>
            </a:r>
          </a:p>
          <a:p>
            <a:pPr marL="0" indent="0">
              <a:buNone/>
            </a:pPr>
            <a:r>
              <a:rPr lang="en-US" sz="3200" dirty="0" smtClean="0"/>
              <a:t>Not the sensors we always want</a:t>
            </a:r>
          </a:p>
          <a:p>
            <a:pPr marL="0" indent="0">
              <a:buNone/>
            </a:pPr>
            <a:r>
              <a:rPr lang="en-US" sz="3200" dirty="0" smtClean="0"/>
              <a:t>Computational complexity</a:t>
            </a:r>
          </a:p>
          <a:p>
            <a:pPr marL="0" indent="0">
              <a:buNone/>
            </a:pPr>
            <a:r>
              <a:rPr lang="en-US" sz="3200" dirty="0" smtClean="0"/>
              <a:t>Latency in communication</a:t>
            </a:r>
          </a:p>
          <a:p>
            <a:pPr marL="0" indent="0">
              <a:buNone/>
            </a:pPr>
            <a:r>
              <a:rPr lang="en-US" sz="3200" dirty="0" smtClean="0"/>
              <a:t>Basic software framework to support apps that can adapt to user behavior</a:t>
            </a:r>
          </a:p>
          <a:p>
            <a:pPr marL="0" indent="0">
              <a:buNone/>
            </a:pPr>
            <a:r>
              <a:rPr lang="en-US" sz="3200" dirty="0" smtClean="0"/>
              <a:t>Apps that drive innovation</a:t>
            </a:r>
            <a:endParaRPr lang="en-US" sz="3200" dirty="0"/>
          </a:p>
        </p:txBody>
      </p:sp>
    </p:spTree>
    <p:extLst>
      <p:ext uri="{BB962C8B-B14F-4D97-AF65-F5344CB8AC3E}">
        <p14:creationId xmlns:p14="http://schemas.microsoft.com/office/powerpoint/2010/main" val="5730720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a:t>Aware Framework </a:t>
            </a:r>
            <a:br>
              <a:rPr lang="en-US" dirty="0"/>
            </a:br>
            <a:r>
              <a:rPr lang="en-US" dirty="0"/>
              <a:t> </a:t>
            </a:r>
            <a:r>
              <a:rPr lang="en-US" sz="2000" dirty="0" err="1"/>
              <a:t>Dey</a:t>
            </a:r>
            <a:r>
              <a:rPr lang="en-US" sz="2000" dirty="0"/>
              <a:t> &amp; Ferreira &amp; </a:t>
            </a:r>
            <a:r>
              <a:rPr lang="en-US" sz="2000" dirty="0" err="1"/>
              <a:t>Kostakos</a:t>
            </a:r>
            <a:r>
              <a:rPr lang="en-US" sz="2000" dirty="0"/>
              <a:t> (Oulu)</a:t>
            </a:r>
            <a:endParaRPr lang="en-US" dirty="0" smtClean="0"/>
          </a:p>
        </p:txBody>
      </p:sp>
      <p:sp>
        <p:nvSpPr>
          <p:cNvPr id="4" name="Rectangle 3"/>
          <p:cNvSpPr/>
          <p:nvPr/>
        </p:nvSpPr>
        <p:spPr>
          <a:xfrm>
            <a:off x="991451" y="1300269"/>
            <a:ext cx="5052238" cy="1846659"/>
          </a:xfrm>
          <a:prstGeom prst="rect">
            <a:avLst/>
          </a:prstGeom>
        </p:spPr>
        <p:txBody>
          <a:bodyPr wrap="square">
            <a:spAutoFit/>
          </a:bodyPr>
          <a:lstStyle/>
          <a:p>
            <a:pPr lvl="0"/>
            <a:r>
              <a:rPr lang="en-US" dirty="0" err="1" smtClean="0"/>
              <a:t>awareframework.com</a:t>
            </a:r>
            <a:r>
              <a:rPr lang="en-US" dirty="0" smtClean="0"/>
              <a:t/>
            </a:r>
            <a:br>
              <a:rPr lang="en-US" dirty="0" smtClean="0"/>
            </a:br>
            <a:r>
              <a:rPr lang="en-US" sz="2400" dirty="0">
                <a:uFill>
                  <a:solidFill>
                    <a:srgbClr val="004479"/>
                  </a:solidFill>
                </a:uFill>
              </a:rPr>
              <a:t>Collaborative mobile sensing for understanding human behavior and social wellbeing</a:t>
            </a:r>
          </a:p>
          <a:p>
            <a:endParaRPr lang="en-US" sz="2400" dirty="0"/>
          </a:p>
        </p:txBody>
      </p:sp>
      <p:pic>
        <p:nvPicPr>
          <p:cNvPr id="60" name="aware_tilt_right.png"/>
          <p:cNvPicPr/>
          <p:nvPr/>
        </p:nvPicPr>
        <p:blipFill>
          <a:blip r:embed="rId2">
            <a:extLst/>
          </a:blip>
          <a:stretch>
            <a:fillRect/>
          </a:stretch>
        </p:blipFill>
        <p:spPr>
          <a:xfrm>
            <a:off x="3240035" y="-656192"/>
            <a:ext cx="7991795" cy="7991795"/>
          </a:xfrm>
          <a:prstGeom prst="rect">
            <a:avLst/>
          </a:prstGeom>
          <a:ln w="12700">
            <a:miter lim="400000"/>
          </a:ln>
        </p:spPr>
      </p:pic>
      <p:grpSp>
        <p:nvGrpSpPr>
          <p:cNvPr id="61" name="Group 56"/>
          <p:cNvGrpSpPr/>
          <p:nvPr/>
        </p:nvGrpSpPr>
        <p:grpSpPr>
          <a:xfrm>
            <a:off x="4051776" y="2922571"/>
            <a:ext cx="1563174" cy="2031382"/>
            <a:chOff x="-10570" y="0"/>
            <a:chExt cx="2223180" cy="2889075"/>
          </a:xfrm>
        </p:grpSpPr>
        <p:pic>
          <p:nvPicPr>
            <p:cNvPr id="62" name="pasted-image.tif"/>
            <p:cNvPicPr/>
            <p:nvPr/>
          </p:nvPicPr>
          <p:blipFill>
            <a:blip r:embed="rId3">
              <a:extLst/>
            </a:blip>
            <a:stretch>
              <a:fillRect/>
            </a:stretch>
          </p:blipFill>
          <p:spPr>
            <a:xfrm>
              <a:off x="0" y="0"/>
              <a:ext cx="2212610" cy="2199671"/>
            </a:xfrm>
            <a:prstGeom prst="rect">
              <a:avLst/>
            </a:prstGeom>
            <a:ln w="9525" cap="flat">
              <a:noFill/>
              <a:round/>
            </a:ln>
            <a:effectLst/>
          </p:spPr>
        </p:pic>
        <p:sp>
          <p:nvSpPr>
            <p:cNvPr id="63" name="Shape 55"/>
            <p:cNvSpPr/>
            <p:nvPr/>
          </p:nvSpPr>
          <p:spPr>
            <a:xfrm>
              <a:off x="-10571" y="2199670"/>
              <a:ext cx="2216818"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grpSp>
      <p:grpSp>
        <p:nvGrpSpPr>
          <p:cNvPr id="64" name="Group 59"/>
          <p:cNvGrpSpPr/>
          <p:nvPr/>
        </p:nvGrpSpPr>
        <p:grpSpPr>
          <a:xfrm>
            <a:off x="2215816" y="2922571"/>
            <a:ext cx="1575764" cy="2031382"/>
            <a:chOff x="-41414" y="0"/>
            <a:chExt cx="2241085" cy="2889075"/>
          </a:xfrm>
        </p:grpSpPr>
        <p:pic>
          <p:nvPicPr>
            <p:cNvPr id="65" name="pasted-image.tif"/>
            <p:cNvPicPr/>
            <p:nvPr/>
          </p:nvPicPr>
          <p:blipFill>
            <a:blip r:embed="rId4">
              <a:extLst/>
            </a:blip>
            <a:stretch>
              <a:fillRect/>
            </a:stretch>
          </p:blipFill>
          <p:spPr>
            <a:xfrm>
              <a:off x="0" y="0"/>
              <a:ext cx="2199671" cy="2199671"/>
            </a:xfrm>
            <a:prstGeom prst="rect">
              <a:avLst/>
            </a:prstGeom>
            <a:ln w="9525" cap="flat">
              <a:noFill/>
              <a:round/>
            </a:ln>
            <a:effectLst/>
          </p:spPr>
        </p:pic>
        <p:sp>
          <p:nvSpPr>
            <p:cNvPr id="66" name="Shape 58"/>
            <p:cNvSpPr/>
            <p:nvPr/>
          </p:nvSpPr>
          <p:spPr>
            <a:xfrm>
              <a:off x="-41415" y="2199670"/>
              <a:ext cx="2231173"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grpSp>
      <p:grpSp>
        <p:nvGrpSpPr>
          <p:cNvPr id="67" name="Group 62"/>
          <p:cNvGrpSpPr/>
          <p:nvPr/>
        </p:nvGrpSpPr>
        <p:grpSpPr>
          <a:xfrm>
            <a:off x="343559" y="2922571"/>
            <a:ext cx="1633750" cy="2031382"/>
            <a:chOff x="0" y="0"/>
            <a:chExt cx="2323553" cy="2889075"/>
          </a:xfrm>
        </p:grpSpPr>
        <p:pic>
          <p:nvPicPr>
            <p:cNvPr id="68" name="pasted-image.tif"/>
            <p:cNvPicPr/>
            <p:nvPr/>
          </p:nvPicPr>
          <p:blipFill>
            <a:blip r:embed="rId5">
              <a:extLst/>
            </a:blip>
            <a:stretch>
              <a:fillRect/>
            </a:stretch>
          </p:blipFill>
          <p:spPr>
            <a:xfrm>
              <a:off x="55472" y="0"/>
              <a:ext cx="2212610" cy="2199671"/>
            </a:xfrm>
            <a:prstGeom prst="rect">
              <a:avLst/>
            </a:prstGeom>
            <a:ln w="9525" cap="flat">
              <a:noFill/>
              <a:round/>
            </a:ln>
            <a:effectLst/>
          </p:spPr>
        </p:pic>
        <p:sp>
          <p:nvSpPr>
            <p:cNvPr id="69" name="Shape 61"/>
            <p:cNvSpPr/>
            <p:nvPr/>
          </p:nvSpPr>
          <p:spPr>
            <a:xfrm>
              <a:off x="0" y="2199670"/>
              <a:ext cx="2323554"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grpSp>
    </p:spTree>
    <p:extLst>
      <p:ext uri="{BB962C8B-B14F-4D97-AF65-F5344CB8AC3E}">
        <p14:creationId xmlns:p14="http://schemas.microsoft.com/office/powerpoint/2010/main" val="11704105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smtClean="0"/>
              <a:t>Overview</a:t>
            </a:r>
          </a:p>
        </p:txBody>
      </p:sp>
      <p:sp>
        <p:nvSpPr>
          <p:cNvPr id="4" name="Rectangle 3"/>
          <p:cNvSpPr/>
          <p:nvPr/>
        </p:nvSpPr>
        <p:spPr>
          <a:xfrm>
            <a:off x="991451" y="1300269"/>
            <a:ext cx="2261031" cy="369332"/>
          </a:xfrm>
          <a:prstGeom prst="rect">
            <a:avLst/>
          </a:prstGeom>
        </p:spPr>
        <p:txBody>
          <a:bodyPr wrap="none">
            <a:spAutoFit/>
          </a:bodyPr>
          <a:lstStyle/>
          <a:p>
            <a:r>
              <a:rPr lang="en-US" dirty="0" err="1"/>
              <a:t>awareframework.com</a:t>
            </a:r>
            <a:endParaRPr lang="en-US" dirty="0"/>
          </a:p>
        </p:txBody>
      </p:sp>
      <p:pic>
        <p:nvPicPr>
          <p:cNvPr id="33" name="pasted-image.tif"/>
          <p:cNvPicPr/>
          <p:nvPr/>
        </p:nvPicPr>
        <p:blipFill>
          <a:blip r:embed="rId2">
            <a:extLst/>
          </a:blip>
          <a:stretch>
            <a:fillRect/>
          </a:stretch>
        </p:blipFill>
        <p:spPr>
          <a:xfrm>
            <a:off x="1123276" y="1945638"/>
            <a:ext cx="7393781" cy="2830712"/>
          </a:xfrm>
          <a:prstGeom prst="rect">
            <a:avLst/>
          </a:prstGeom>
          <a:ln>
            <a:round/>
          </a:ln>
        </p:spPr>
      </p:pic>
      <p:pic>
        <p:nvPicPr>
          <p:cNvPr id="34" name="pasted-image.tif"/>
          <p:cNvPicPr/>
          <p:nvPr/>
        </p:nvPicPr>
        <p:blipFill>
          <a:blip r:embed="rId3">
            <a:extLst/>
          </a:blip>
          <a:stretch>
            <a:fillRect/>
          </a:stretch>
        </p:blipFill>
        <p:spPr>
          <a:xfrm>
            <a:off x="4915316" y="4811829"/>
            <a:ext cx="1041140" cy="1035051"/>
          </a:xfrm>
          <a:prstGeom prst="rect">
            <a:avLst/>
          </a:prstGeom>
          <a:ln>
            <a:round/>
          </a:ln>
        </p:spPr>
      </p:pic>
      <p:pic>
        <p:nvPicPr>
          <p:cNvPr id="35" name="pasted-image.tif"/>
          <p:cNvPicPr/>
          <p:nvPr/>
        </p:nvPicPr>
        <p:blipFill>
          <a:blip r:embed="rId4">
            <a:extLst/>
          </a:blip>
          <a:stretch>
            <a:fillRect/>
          </a:stretch>
        </p:blipFill>
        <p:spPr>
          <a:xfrm>
            <a:off x="6231453" y="4811829"/>
            <a:ext cx="1035051" cy="1035051"/>
          </a:xfrm>
          <a:prstGeom prst="rect">
            <a:avLst/>
          </a:prstGeom>
          <a:ln>
            <a:round/>
          </a:ln>
        </p:spPr>
      </p:pic>
      <p:pic>
        <p:nvPicPr>
          <p:cNvPr id="36" name="pasted-image.tif"/>
          <p:cNvPicPr/>
          <p:nvPr/>
        </p:nvPicPr>
        <p:blipFill>
          <a:blip r:embed="rId5">
            <a:extLst/>
          </a:blip>
          <a:stretch>
            <a:fillRect/>
          </a:stretch>
        </p:blipFill>
        <p:spPr>
          <a:xfrm>
            <a:off x="7541502" y="4811829"/>
            <a:ext cx="1041139" cy="1035051"/>
          </a:xfrm>
          <a:prstGeom prst="rect">
            <a:avLst/>
          </a:prstGeom>
          <a:ln>
            <a:round/>
          </a:ln>
        </p:spPr>
      </p:pic>
      <p:sp>
        <p:nvSpPr>
          <p:cNvPr id="37" name="Shape 71"/>
          <p:cNvSpPr/>
          <p:nvPr/>
        </p:nvSpPr>
        <p:spPr>
          <a:xfrm>
            <a:off x="5196753" y="5842209"/>
            <a:ext cx="481749"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sp>
        <p:nvSpPr>
          <p:cNvPr id="38" name="Shape 72"/>
          <p:cNvSpPr/>
          <p:nvPr/>
        </p:nvSpPr>
        <p:spPr>
          <a:xfrm>
            <a:off x="6275710" y="5842209"/>
            <a:ext cx="81727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sp>
        <p:nvSpPr>
          <p:cNvPr id="39" name="Shape 73"/>
          <p:cNvSpPr/>
          <p:nvPr/>
        </p:nvSpPr>
        <p:spPr>
          <a:xfrm>
            <a:off x="7515400" y="5842209"/>
            <a:ext cx="985680"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spTree>
    <p:extLst>
      <p:ext uri="{BB962C8B-B14F-4D97-AF65-F5344CB8AC3E}">
        <p14:creationId xmlns:p14="http://schemas.microsoft.com/office/powerpoint/2010/main" val="41826774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Introduction to Mobile Data</a:t>
            </a:r>
          </a:p>
          <a:p>
            <a:r>
              <a:rPr lang="en-US" dirty="0" smtClean="0"/>
              <a:t>Review</a:t>
            </a:r>
          </a:p>
          <a:p>
            <a:r>
              <a:rPr lang="en-US" dirty="0"/>
              <a:t>Quiz 3 Answers</a:t>
            </a:r>
          </a:p>
          <a:p>
            <a:r>
              <a:rPr lang="en-US" dirty="0" smtClean="0"/>
              <a:t>Byte 4</a:t>
            </a:r>
          </a:p>
          <a:p>
            <a:r>
              <a:rPr lang="en-US"/>
              <a:t>Quiz 4</a:t>
            </a:r>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84225357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a:t>
            </a:r>
          </a:p>
        </p:txBody>
      </p:sp>
      <p:sp>
        <p:nvSpPr>
          <p:cNvPr id="4" name="Content Placeholder 3"/>
          <p:cNvSpPr>
            <a:spLocks noGrp="1"/>
          </p:cNvSpPr>
          <p:nvPr>
            <p:ph idx="1"/>
          </p:nvPr>
        </p:nvSpPr>
        <p:spPr/>
        <p:txBody>
          <a:bodyPr/>
          <a:lstStyle/>
          <a:p>
            <a:endParaRPr lang="en-US"/>
          </a:p>
        </p:txBody>
      </p:sp>
      <p:pic>
        <p:nvPicPr>
          <p:cNvPr id="117" name="figure_2.png"/>
          <p:cNvPicPr/>
          <p:nvPr/>
        </p:nvPicPr>
        <p:blipFill>
          <a:blip r:embed="rId2">
            <a:extLst/>
          </a:blip>
          <a:stretch>
            <a:fillRect/>
          </a:stretch>
        </p:blipFill>
        <p:spPr>
          <a:xfrm>
            <a:off x="116789" y="1420938"/>
            <a:ext cx="8895829" cy="4448877"/>
          </a:xfrm>
          <a:prstGeom prst="rect">
            <a:avLst/>
          </a:prstGeom>
          <a:ln>
            <a:round/>
          </a:ln>
        </p:spPr>
      </p:pic>
    </p:spTree>
    <p:extLst>
      <p:ext uri="{BB962C8B-B14F-4D97-AF65-F5344CB8AC3E}">
        <p14:creationId xmlns:p14="http://schemas.microsoft.com/office/powerpoint/2010/main" val="1516012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Aware Sensors</a:t>
            </a:r>
            <a:endParaRPr lang="en-US" sz="5300" dirty="0"/>
          </a:p>
        </p:txBody>
      </p:sp>
      <p:sp>
        <p:nvSpPr>
          <p:cNvPr id="3" name="Content Placeholder 2"/>
          <p:cNvSpPr>
            <a:spLocks noGrp="1"/>
          </p:cNvSpPr>
          <p:nvPr>
            <p:ph idx="1"/>
          </p:nvPr>
        </p:nvSpPr>
        <p:spPr>
          <a:xfrm>
            <a:off x="1128943" y="1544498"/>
            <a:ext cx="7048804" cy="4682631"/>
          </a:xfrm>
        </p:spPr>
        <p:txBody>
          <a:bodyPr>
            <a:normAutofit lnSpcReduction="10000"/>
          </a:bodyPr>
          <a:lstStyle/>
          <a:p>
            <a:pPr marL="0" indent="0">
              <a:buNone/>
            </a:pPr>
            <a:endParaRPr lang="en-US" dirty="0"/>
          </a:p>
          <a:p>
            <a:pPr lvl="1"/>
            <a:r>
              <a:rPr lang="en-US" sz="2600" dirty="0"/>
              <a:t>GPS</a:t>
            </a:r>
          </a:p>
          <a:p>
            <a:pPr lvl="1"/>
            <a:r>
              <a:rPr lang="en-US" sz="2600" dirty="0"/>
              <a:t>Bluetooth</a:t>
            </a:r>
          </a:p>
          <a:p>
            <a:pPr lvl="1"/>
            <a:r>
              <a:rPr lang="en-US" sz="2600" dirty="0"/>
              <a:t>Battery</a:t>
            </a:r>
          </a:p>
          <a:p>
            <a:pPr lvl="1"/>
            <a:r>
              <a:rPr lang="en-US" sz="2600" dirty="0" err="1"/>
              <a:t>Wi-fi</a:t>
            </a:r>
            <a:r>
              <a:rPr lang="en-US" sz="2600" dirty="0"/>
              <a:t> access point info</a:t>
            </a:r>
          </a:p>
          <a:p>
            <a:pPr lvl="1"/>
            <a:r>
              <a:rPr lang="en-US" sz="2600" dirty="0"/>
              <a:t>Cellular network info</a:t>
            </a:r>
          </a:p>
          <a:p>
            <a:pPr lvl="1"/>
            <a:r>
              <a:rPr lang="en-US" sz="2600" dirty="0"/>
              <a:t>Network traffic</a:t>
            </a:r>
          </a:p>
          <a:p>
            <a:pPr marL="457200" lvl="1" indent="0">
              <a:buNone/>
            </a:pPr>
            <a:endParaRPr lang="en-US" dirty="0"/>
          </a:p>
          <a:p>
            <a:pPr marL="0" indent="0">
              <a:buNone/>
            </a:pPr>
            <a:r>
              <a:rPr lang="en-US" dirty="0"/>
              <a:t>Strategies for extending battery life: 12 hours</a:t>
            </a:r>
          </a:p>
          <a:p>
            <a:endParaRPr lang="en-US" dirty="0"/>
          </a:p>
        </p:txBody>
      </p:sp>
      <p:sp>
        <p:nvSpPr>
          <p:cNvPr id="4" name="Content Placeholder 4"/>
          <p:cNvSpPr txBox="1">
            <a:spLocks/>
          </p:cNvSpPr>
          <p:nvPr/>
        </p:nvSpPr>
        <p:spPr>
          <a:xfrm>
            <a:off x="4191000" y="2286000"/>
            <a:ext cx="4876800" cy="320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600" dirty="0" smtClean="0">
                <a:solidFill>
                  <a:schemeClr val="tx2"/>
                </a:solidFill>
              </a:rPr>
              <a:t>Accelerometer</a:t>
            </a:r>
          </a:p>
          <a:p>
            <a:pPr lvl="1"/>
            <a:r>
              <a:rPr lang="en-US" sz="2600" dirty="0" smtClean="0">
                <a:solidFill>
                  <a:schemeClr val="tx2"/>
                </a:solidFill>
              </a:rPr>
              <a:t>Installed apps, running apps</a:t>
            </a:r>
          </a:p>
          <a:p>
            <a:pPr lvl="1"/>
            <a:r>
              <a:rPr lang="en-US" sz="2600" dirty="0" smtClean="0">
                <a:solidFill>
                  <a:schemeClr val="tx2"/>
                </a:solidFill>
              </a:rPr>
              <a:t>Audio settings</a:t>
            </a:r>
          </a:p>
          <a:p>
            <a:pPr lvl="1"/>
            <a:r>
              <a:rPr lang="en-US" sz="2600" dirty="0" smtClean="0">
                <a:solidFill>
                  <a:schemeClr val="tx2"/>
                </a:solidFill>
              </a:rPr>
              <a:t>Screen settings</a:t>
            </a:r>
          </a:p>
          <a:p>
            <a:pPr lvl="1"/>
            <a:r>
              <a:rPr lang="en-US" sz="2600" dirty="0" smtClean="0">
                <a:solidFill>
                  <a:schemeClr val="tx2"/>
                </a:solidFill>
              </a:rPr>
              <a:t>Call/text/email/calendar logs</a:t>
            </a:r>
          </a:p>
          <a:p>
            <a:pPr lvl="1"/>
            <a:r>
              <a:rPr lang="en-US" sz="2600" dirty="0" smtClean="0">
                <a:solidFill>
                  <a:schemeClr val="tx2"/>
                </a:solidFill>
              </a:rPr>
              <a:t>…</a:t>
            </a:r>
            <a:endParaRPr lang="en-US" sz="2600" dirty="0">
              <a:solidFill>
                <a:schemeClr val="tx2"/>
              </a:solidFill>
            </a:endParaRPr>
          </a:p>
        </p:txBody>
      </p:sp>
    </p:spTree>
    <p:extLst>
      <p:ext uri="{BB962C8B-B14F-4D97-AF65-F5344CB8AC3E}">
        <p14:creationId xmlns:p14="http://schemas.microsoft.com/office/powerpoint/2010/main" val="399700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954132" y="310162"/>
            <a:ext cx="6797557" cy="990107"/>
          </a:xfrm>
        </p:spPr>
        <p:txBody>
          <a:bodyPr/>
          <a:lstStyle/>
          <a:p>
            <a:pPr>
              <a:defRPr/>
            </a:pPr>
            <a:r>
              <a:rPr lang="en-US" dirty="0" smtClean="0"/>
              <a:t>Plugins help with data interpretation:</a:t>
            </a:r>
          </a:p>
        </p:txBody>
      </p:sp>
      <p:pic>
        <p:nvPicPr>
          <p:cNvPr id="14338" name="Picture 2" descr="mobi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392" y="1932162"/>
            <a:ext cx="1153046" cy="1910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39" name="AutoShape 3"/>
          <p:cNvSpPr>
            <a:spLocks/>
          </p:cNvSpPr>
          <p:nvPr/>
        </p:nvSpPr>
        <p:spPr bwMode="auto">
          <a:xfrm>
            <a:off x="2349625" y="2522637"/>
            <a:ext cx="868412" cy="2053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Accelerometer</a:t>
            </a:r>
            <a:endParaRPr lang="en-US">
              <a:cs typeface="Trebuchet MS" charset="0"/>
            </a:endParaRPr>
          </a:p>
        </p:txBody>
      </p:sp>
      <p:pic>
        <p:nvPicPr>
          <p:cNvPr id="143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2652" y="2668861"/>
            <a:ext cx="1174254" cy="23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1" name="AutoShape 5"/>
          <p:cNvSpPr>
            <a:spLocks/>
          </p:cNvSpPr>
          <p:nvPr/>
        </p:nvSpPr>
        <p:spPr bwMode="auto">
          <a:xfrm>
            <a:off x="2306092" y="2909962"/>
            <a:ext cx="110058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noisy data</a:t>
            </a:r>
          </a:p>
        </p:txBody>
      </p:sp>
      <p:sp>
        <p:nvSpPr>
          <p:cNvPr id="14342" name="AutoShape 6"/>
          <p:cNvSpPr>
            <a:spLocks/>
          </p:cNvSpPr>
          <p:nvPr/>
        </p:nvSpPr>
        <p:spPr bwMode="auto">
          <a:xfrm>
            <a:off x="3526111" y="2649885"/>
            <a:ext cx="807020"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Step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3" name="AutoShape 7"/>
          <p:cNvSpPr>
            <a:spLocks/>
          </p:cNvSpPr>
          <p:nvPr/>
        </p:nvSpPr>
        <p:spPr bwMode="auto">
          <a:xfrm>
            <a:off x="4808637" y="2649885"/>
            <a:ext cx="1188765"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Activity Recognition</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4" name="AutoShape 8"/>
          <p:cNvSpPr>
            <a:spLocks/>
          </p:cNvSpPr>
          <p:nvPr/>
        </p:nvSpPr>
        <p:spPr bwMode="auto">
          <a:xfrm>
            <a:off x="6533184" y="2645420"/>
            <a:ext cx="944314"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Calorie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5" name="AutoShape 9"/>
          <p:cNvSpPr>
            <a:spLocks/>
          </p:cNvSpPr>
          <p:nvPr/>
        </p:nvSpPr>
        <p:spPr bwMode="auto">
          <a:xfrm>
            <a:off x="3518297" y="2584029"/>
            <a:ext cx="4017244" cy="1346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4346" name="AutoShape 10"/>
          <p:cNvSpPr>
            <a:spLocks/>
          </p:cNvSpPr>
          <p:nvPr/>
        </p:nvSpPr>
        <p:spPr bwMode="auto">
          <a:xfrm>
            <a:off x="3920133" y="4047381"/>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882B"/>
                </a:solidFill>
                <a:latin typeface="Helvetica" charset="0"/>
                <a:cs typeface="Helvetica" charset="0"/>
                <a:sym typeface="Helvetica" charset="0"/>
              </a:rPr>
              <a:t>Mobility</a:t>
            </a:r>
          </a:p>
          <a:p>
            <a:pPr defTabSz="321457">
              <a:defRPr/>
            </a:pPr>
            <a:r>
              <a:rPr lang="en-US" sz="1000">
                <a:solidFill>
                  <a:srgbClr val="00882B"/>
                </a:solidFill>
                <a:latin typeface="Helvetica" charset="0"/>
                <a:cs typeface="Helvetica" charset="0"/>
                <a:sym typeface="Helvetica" charset="0"/>
              </a:rPr>
              <a:t>application</a:t>
            </a:r>
            <a:endParaRPr lang="en-US">
              <a:cs typeface="Trebuchet MS" charset="0"/>
            </a:endParaRPr>
          </a:p>
        </p:txBody>
      </p:sp>
      <p:sp>
        <p:nvSpPr>
          <p:cNvPr id="14347" name="Line 11"/>
          <p:cNvSpPr>
            <a:spLocks noChangeShapeType="1"/>
          </p:cNvSpPr>
          <p:nvPr/>
        </p:nvSpPr>
        <p:spPr bwMode="auto">
          <a:xfrm flipH="1">
            <a:off x="4358804" y="2796109"/>
            <a:ext cx="433090"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sp>
        <p:nvSpPr>
          <p:cNvPr id="14348" name="Line 12"/>
          <p:cNvSpPr>
            <a:spLocks noChangeShapeType="1"/>
          </p:cNvSpPr>
          <p:nvPr/>
        </p:nvSpPr>
        <p:spPr bwMode="auto">
          <a:xfrm flipH="1">
            <a:off x="6054328" y="2792760"/>
            <a:ext cx="431974"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grpSp>
        <p:nvGrpSpPr>
          <p:cNvPr id="14349" name="Group 13"/>
          <p:cNvGrpSpPr>
            <a:grpSpLocks/>
          </p:cNvGrpSpPr>
          <p:nvPr/>
        </p:nvGrpSpPr>
        <p:grpSpPr bwMode="auto">
          <a:xfrm>
            <a:off x="3643313" y="3008189"/>
            <a:ext cx="571500" cy="752326"/>
            <a:chOff x="0" y="0"/>
            <a:chExt cx="812801" cy="1068681"/>
          </a:xfrm>
        </p:grpSpPr>
        <p:pic>
          <p:nvPicPr>
            <p:cNvPr id="2" name="Picture 14"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AutoShape 15"/>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2" name="AutoShape 16"/>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0" name="Group 17"/>
          <p:cNvGrpSpPr>
            <a:grpSpLocks/>
          </p:cNvGrpSpPr>
          <p:nvPr/>
        </p:nvGrpSpPr>
        <p:grpSpPr bwMode="auto">
          <a:xfrm>
            <a:off x="5089922" y="3008189"/>
            <a:ext cx="571500" cy="752326"/>
            <a:chOff x="0" y="0"/>
            <a:chExt cx="812801" cy="1068681"/>
          </a:xfrm>
        </p:grpSpPr>
        <p:pic>
          <p:nvPicPr>
            <p:cNvPr id="14354" name="Picture 18"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55" name="AutoShape 19"/>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6" name="AutoShape 20"/>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1" name="Group 21"/>
          <p:cNvGrpSpPr>
            <a:grpSpLocks/>
          </p:cNvGrpSpPr>
          <p:nvPr/>
        </p:nvGrpSpPr>
        <p:grpSpPr bwMode="auto">
          <a:xfrm>
            <a:off x="6719590" y="3008189"/>
            <a:ext cx="571500" cy="752326"/>
            <a:chOff x="0" y="0"/>
            <a:chExt cx="812801" cy="1068681"/>
          </a:xfrm>
        </p:grpSpPr>
        <p:pic>
          <p:nvPicPr>
            <p:cNvPr id="14358" name="Picture 2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59" name="AutoShape 23"/>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60" name="AutoShape 24"/>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pic>
        <p:nvPicPr>
          <p:cNvPr id="14361" name="Picture 25"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970" y="4047381"/>
            <a:ext cx="3571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62" name="AutoShape 26"/>
          <p:cNvSpPr>
            <a:spLocks/>
          </p:cNvSpPr>
          <p:nvPr/>
        </p:nvSpPr>
        <p:spPr bwMode="auto">
          <a:xfrm>
            <a:off x="6509742" y="2109638"/>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0000"/>
                </a:solidFill>
                <a:latin typeface="Helvetica" charset="0"/>
                <a:cs typeface="Helvetica" charset="0"/>
                <a:sym typeface="Helvetica" charset="0"/>
              </a:rPr>
              <a:t>Diet tracking</a:t>
            </a:r>
          </a:p>
          <a:p>
            <a:pPr defTabSz="321457">
              <a:defRPr/>
            </a:pPr>
            <a:r>
              <a:rPr lang="en-US" sz="1000">
                <a:solidFill>
                  <a:srgbClr val="000000"/>
                </a:solidFill>
                <a:latin typeface="Helvetica" charset="0"/>
                <a:cs typeface="Helvetica" charset="0"/>
                <a:sym typeface="Helvetica" charset="0"/>
              </a:rPr>
              <a:t>application</a:t>
            </a:r>
            <a:endParaRPr lang="en-US">
              <a:cs typeface="Trebuchet MS" charset="0"/>
            </a:endParaRPr>
          </a:p>
        </p:txBody>
      </p:sp>
      <p:pic>
        <p:nvPicPr>
          <p:cNvPr id="14363" name="Picture 27"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3579" y="2109638"/>
            <a:ext cx="3571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64" name="AutoShape 28"/>
          <p:cNvSpPr>
            <a:spLocks/>
          </p:cNvSpPr>
          <p:nvPr/>
        </p:nvSpPr>
        <p:spPr bwMode="auto">
          <a:xfrm>
            <a:off x="5560963" y="5077644"/>
            <a:ext cx="2960191"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b="1">
                <a:cs typeface="Trebuchet MS" charset="0"/>
              </a:rPr>
              <a:t>REUSABILITY</a:t>
            </a:r>
            <a:r>
              <a:rPr lang="en-US">
                <a:cs typeface="Trebuchet MS" charset="0"/>
              </a:rPr>
              <a:t> is the key here!</a:t>
            </a:r>
          </a:p>
        </p:txBody>
      </p:sp>
      <p:sp>
        <p:nvSpPr>
          <p:cNvPr id="14365" name="AutoShape 29"/>
          <p:cNvSpPr>
            <a:spLocks/>
          </p:cNvSpPr>
          <p:nvPr/>
        </p:nvSpPr>
        <p:spPr bwMode="auto">
          <a:xfrm>
            <a:off x="3446860" y="2509242"/>
            <a:ext cx="2551658" cy="1495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70BF41"/>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28802256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Ways to use AWARE</a:t>
            </a:r>
          </a:p>
        </p:txBody>
      </p:sp>
      <p:sp>
        <p:nvSpPr>
          <p:cNvPr id="3" name="Content Placeholder 2"/>
          <p:cNvSpPr>
            <a:spLocks noGrp="1"/>
          </p:cNvSpPr>
          <p:nvPr>
            <p:ph idx="1"/>
          </p:nvPr>
        </p:nvSpPr>
        <p:spPr>
          <a:xfrm>
            <a:off x="1128943" y="3117266"/>
            <a:ext cx="7048804" cy="4379976"/>
          </a:xfrm>
        </p:spPr>
        <p:txBody>
          <a:bodyPr/>
          <a:lstStyle/>
          <a:p>
            <a:pPr algn="just" defTabSz="321457">
              <a:spcBef>
                <a:spcPts val="1055"/>
              </a:spcBef>
              <a:defRPr sz="1800">
                <a:solidFill>
                  <a:srgbClr val="000000"/>
                </a:solidFill>
                <a:uFillTx/>
              </a:defRPr>
            </a:pPr>
            <a:r>
              <a:rPr lang="en-US" dirty="0">
                <a:solidFill>
                  <a:srgbClr val="000000"/>
                </a:solidFill>
                <a:sym typeface="Helvetica Neue"/>
              </a:rPr>
              <a:t>Large-scale, distributed studies, or personal studies: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AWARE</a:t>
            </a:r>
            <a:r>
              <a:rPr lang="en-US" dirty="0">
                <a:solidFill>
                  <a:srgbClr val="000000"/>
                </a:solidFill>
                <a:sym typeface="Helvetica Neue"/>
              </a:rPr>
              <a:t>-hosted or self-hosted </a:t>
            </a:r>
            <a:r>
              <a:rPr lang="en-US" dirty="0" smtClean="0">
                <a:solidFill>
                  <a:srgbClr val="000000"/>
                </a:solidFill>
                <a:sym typeface="Helvetica Neue"/>
              </a:rPr>
              <a:t>databases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Concurrent </a:t>
            </a:r>
            <a:r>
              <a:rPr lang="en-US" dirty="0">
                <a:solidFill>
                  <a:srgbClr val="000000"/>
                </a:solidFill>
                <a:sym typeface="Helvetica Neue"/>
              </a:rPr>
              <a:t>studies </a:t>
            </a:r>
            <a:endParaRPr lang="en-US" dirty="0" smtClean="0">
              <a:solidFill>
                <a:srgbClr val="000000"/>
              </a:solidFill>
              <a:sym typeface="Helvetica Neue"/>
            </a:endParaRP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Study</a:t>
            </a:r>
            <a:r>
              <a:rPr lang="en-US" dirty="0">
                <a:solidFill>
                  <a:srgbClr val="000000"/>
                </a:solidFill>
                <a:sym typeface="Helvetica Neue"/>
              </a:rPr>
              <a:t>-specific or public </a:t>
            </a:r>
            <a:r>
              <a:rPr lang="en-US" dirty="0" smtClean="0">
                <a:solidFill>
                  <a:srgbClr val="000000"/>
                </a:solidFill>
                <a:sym typeface="Helvetica Neue"/>
              </a:rPr>
              <a:t>plugins</a:t>
            </a:r>
          </a:p>
          <a:p>
            <a:pPr marL="550057" lvl="1" indent="-321457" algn="just" defTabSz="321457">
              <a:tabLst>
                <a:tab pos="98223" algn="l"/>
                <a:tab pos="321457" algn="l"/>
              </a:tabLst>
              <a:defRPr sz="1800">
                <a:solidFill>
                  <a:srgbClr val="000000"/>
                </a:solidFill>
                <a:uFillTx/>
              </a:defRPr>
            </a:pPr>
            <a:r>
              <a:rPr lang="en-US" dirty="0">
                <a:solidFill>
                  <a:srgbClr val="000000"/>
                </a:solidFill>
                <a:sym typeface="Helvetica Neue"/>
              </a:rPr>
              <a:t>S</a:t>
            </a:r>
            <a:r>
              <a:rPr lang="en-US" dirty="0" smtClean="0">
                <a:solidFill>
                  <a:srgbClr val="000000"/>
                </a:solidFill>
                <a:sym typeface="Helvetica Neue"/>
              </a:rPr>
              <a:t>pecify </a:t>
            </a:r>
            <a:r>
              <a:rPr lang="en-US" dirty="0">
                <a:solidFill>
                  <a:srgbClr val="000000"/>
                </a:solidFill>
                <a:sym typeface="Helvetica Neue"/>
              </a:rPr>
              <a:t>study’s active </a:t>
            </a:r>
            <a:r>
              <a:rPr lang="en-US" dirty="0" smtClean="0">
                <a:solidFill>
                  <a:srgbClr val="000000"/>
                </a:solidFill>
                <a:sym typeface="Helvetica Neue"/>
              </a:rPr>
              <a:t>sensors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Enroll </a:t>
            </a:r>
            <a:r>
              <a:rPr lang="en-US" dirty="0">
                <a:solidFill>
                  <a:srgbClr val="000000"/>
                </a:solidFill>
                <a:sym typeface="Helvetica Neue"/>
              </a:rPr>
              <a:t>participants via a </a:t>
            </a:r>
            <a:r>
              <a:rPr lang="en-US" dirty="0" err="1">
                <a:solidFill>
                  <a:srgbClr val="000000"/>
                </a:solidFill>
                <a:sym typeface="Helvetica Neue"/>
              </a:rPr>
              <a:t>QRCode</a:t>
            </a:r>
            <a:r>
              <a:rPr lang="en-US" dirty="0">
                <a:solidFill>
                  <a:srgbClr val="000000"/>
                </a:solidFill>
                <a:sym typeface="Helvetica Neue"/>
              </a:rPr>
              <a:t> or a direct </a:t>
            </a:r>
            <a:r>
              <a:rPr lang="en-US" dirty="0" smtClean="0">
                <a:solidFill>
                  <a:srgbClr val="000000"/>
                </a:solidFill>
                <a:sym typeface="Helvetica Neue"/>
              </a:rPr>
              <a:t>URL</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Monitor </a:t>
            </a:r>
            <a:r>
              <a:rPr lang="en-US" dirty="0">
                <a:solidFill>
                  <a:srgbClr val="000000"/>
                </a:solidFill>
                <a:sym typeface="Helvetica Neue"/>
              </a:rPr>
              <a:t>the study’s status (</a:t>
            </a:r>
            <a:r>
              <a:rPr lang="en-US" i="1" dirty="0">
                <a:solidFill>
                  <a:srgbClr val="000000"/>
                </a:solidFill>
                <a:sym typeface="Helvetica Neue"/>
              </a:rPr>
              <a:t>e.g.,</a:t>
            </a:r>
            <a:r>
              <a:rPr lang="en-US" dirty="0">
                <a:solidFill>
                  <a:srgbClr val="000000"/>
                </a:solidFill>
                <a:sym typeface="Helvetica Neue"/>
              </a:rPr>
              <a:t> amount of data, participation</a:t>
            </a:r>
            <a:r>
              <a:rPr lang="en-US" dirty="0" smtClean="0">
                <a:solidFill>
                  <a:srgbClr val="000000"/>
                </a:solidFill>
                <a:sym typeface="Helvetica Neue"/>
              </a:rPr>
              <a:t>)</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Remotely </a:t>
            </a:r>
            <a:r>
              <a:rPr lang="en-US" dirty="0">
                <a:solidFill>
                  <a:srgbClr val="000000"/>
                </a:solidFill>
                <a:sym typeface="Helvetica Neue"/>
              </a:rPr>
              <a:t>design and trigger mobile questionnaires (ESMs</a:t>
            </a:r>
            <a:r>
              <a:rPr lang="en-US" dirty="0" smtClean="0">
                <a:solidFill>
                  <a:srgbClr val="000000"/>
                </a:solidFill>
                <a:sym typeface="Helvetica Neue"/>
              </a:rPr>
              <a:t>)</a:t>
            </a:r>
            <a:endParaRPr lang="en-US" dirty="0">
              <a:solidFill>
                <a:srgbClr val="000000"/>
              </a:solidFill>
              <a:sym typeface="Helvetica Neue"/>
            </a:endParaRPr>
          </a:p>
        </p:txBody>
      </p:sp>
      <p:sp>
        <p:nvSpPr>
          <p:cNvPr id="104" name="Shape 104"/>
          <p:cNvSpPr/>
          <p:nvPr/>
        </p:nvSpPr>
        <p:spPr>
          <a:xfrm>
            <a:off x="458589" y="437375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just" defTabSz="321457">
              <a:spcBef>
                <a:spcPts val="1055"/>
              </a:spcBef>
              <a:defRPr sz="1800">
                <a:solidFill>
                  <a:srgbClr val="000000"/>
                </a:solidFill>
                <a:uFillTx/>
              </a:defRPr>
            </a:pPr>
            <a:endParaRPr sz="1700" dirty="0">
              <a:latin typeface="+mj-lt"/>
              <a:ea typeface="+mj-ea"/>
              <a:cs typeface="+mj-cs"/>
              <a:sym typeface="Helvetica Neue"/>
            </a:endParaRPr>
          </a:p>
        </p:txBody>
      </p:sp>
      <p:pic>
        <p:nvPicPr>
          <p:cNvPr id="105" name="pasted-image.png"/>
          <p:cNvPicPr/>
          <p:nvPr/>
        </p:nvPicPr>
        <p:blipFill>
          <a:blip r:embed="rId2">
            <a:extLst/>
          </a:blip>
          <a:stretch>
            <a:fillRect/>
          </a:stretch>
        </p:blipFill>
        <p:spPr>
          <a:xfrm>
            <a:off x="6648248" y="1716657"/>
            <a:ext cx="750094" cy="750094"/>
          </a:xfrm>
          <a:prstGeom prst="rect">
            <a:avLst/>
          </a:prstGeom>
          <a:ln>
            <a:round/>
          </a:ln>
        </p:spPr>
      </p:pic>
      <p:pic>
        <p:nvPicPr>
          <p:cNvPr id="106" name="pasted-image.png"/>
          <p:cNvPicPr/>
          <p:nvPr/>
        </p:nvPicPr>
        <p:blipFill>
          <a:blip r:embed="rId3">
            <a:extLst/>
          </a:blip>
          <a:stretch>
            <a:fillRect/>
          </a:stretch>
        </p:blipFill>
        <p:spPr>
          <a:xfrm>
            <a:off x="4055011" y="1716657"/>
            <a:ext cx="750094" cy="750094"/>
          </a:xfrm>
          <a:prstGeom prst="rect">
            <a:avLst/>
          </a:prstGeom>
          <a:ln>
            <a:round/>
          </a:ln>
        </p:spPr>
      </p:pic>
      <p:pic>
        <p:nvPicPr>
          <p:cNvPr id="107" name="pasted-image.png"/>
          <p:cNvPicPr/>
          <p:nvPr/>
        </p:nvPicPr>
        <p:blipFill>
          <a:blip r:embed="rId4">
            <a:extLst/>
          </a:blip>
          <a:stretch>
            <a:fillRect/>
          </a:stretch>
        </p:blipFill>
        <p:spPr>
          <a:xfrm>
            <a:off x="5351629" y="1716657"/>
            <a:ext cx="750094" cy="750094"/>
          </a:xfrm>
          <a:prstGeom prst="rect">
            <a:avLst/>
          </a:prstGeom>
          <a:ln>
            <a:round/>
          </a:ln>
        </p:spPr>
      </p:pic>
      <p:grpSp>
        <p:nvGrpSpPr>
          <p:cNvPr id="110" name="Group 110"/>
          <p:cNvGrpSpPr/>
          <p:nvPr/>
        </p:nvGrpSpPr>
        <p:grpSpPr>
          <a:xfrm>
            <a:off x="1603716" y="1716657"/>
            <a:ext cx="750094" cy="750094"/>
            <a:chOff x="0" y="0"/>
            <a:chExt cx="1066800" cy="1066800"/>
          </a:xfrm>
        </p:grpSpPr>
        <p:pic>
          <p:nvPicPr>
            <p:cNvPr id="108" name="pasted-image.png"/>
            <p:cNvPicPr/>
            <p:nvPr/>
          </p:nvPicPr>
          <p:blipFill>
            <a:blip r:embed="rId5">
              <a:extLst/>
            </a:blip>
            <a:stretch>
              <a:fillRect/>
            </a:stretch>
          </p:blipFill>
          <p:spPr>
            <a:xfrm>
              <a:off x="0" y="0"/>
              <a:ext cx="1066800" cy="1066800"/>
            </a:xfrm>
            <a:prstGeom prst="rect">
              <a:avLst/>
            </a:prstGeom>
            <a:ln w="9525" cap="flat">
              <a:noFill/>
              <a:round/>
            </a:ln>
            <a:effectLst/>
          </p:spPr>
        </p:pic>
        <p:pic>
          <p:nvPicPr>
            <p:cNvPr id="109" name="favicon.png"/>
            <p:cNvPicPr/>
            <p:nvPr/>
          </p:nvPicPr>
          <p:blipFill>
            <a:blip r:embed="rId6">
              <a:extLst/>
            </a:blip>
            <a:stretch>
              <a:fillRect/>
            </a:stretch>
          </p:blipFill>
          <p:spPr>
            <a:xfrm>
              <a:off x="342701" y="341055"/>
              <a:ext cx="406798" cy="384690"/>
            </a:xfrm>
            <a:prstGeom prst="rect">
              <a:avLst/>
            </a:prstGeom>
            <a:ln w="12700" cap="flat">
              <a:noFill/>
              <a:miter lim="400000"/>
            </a:ln>
            <a:effectLst/>
          </p:spPr>
        </p:pic>
      </p:grpSp>
      <p:sp>
        <p:nvSpPr>
          <p:cNvPr id="111" name="Shape 111"/>
          <p:cNvSpPr/>
          <p:nvPr/>
        </p:nvSpPr>
        <p:spPr>
          <a:xfrm>
            <a:off x="5419927" y="2462079"/>
            <a:ext cx="555412"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M2M</a:t>
            </a:r>
          </a:p>
        </p:txBody>
      </p:sp>
      <p:sp>
        <p:nvSpPr>
          <p:cNvPr id="112" name="Shape 112"/>
          <p:cNvSpPr/>
          <p:nvPr/>
        </p:nvSpPr>
        <p:spPr>
          <a:xfrm>
            <a:off x="6452727" y="2462079"/>
            <a:ext cx="986106"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Databases</a:t>
            </a:r>
          </a:p>
        </p:txBody>
      </p:sp>
      <p:sp>
        <p:nvSpPr>
          <p:cNvPr id="113" name="Shape 113"/>
          <p:cNvSpPr/>
          <p:nvPr/>
        </p:nvSpPr>
        <p:spPr>
          <a:xfrm>
            <a:off x="3843524" y="2462079"/>
            <a:ext cx="103496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Dashboard</a:t>
            </a:r>
          </a:p>
        </p:txBody>
      </p:sp>
      <p:sp>
        <p:nvSpPr>
          <p:cNvPr id="114" name="Shape 114"/>
          <p:cNvSpPr/>
          <p:nvPr/>
        </p:nvSpPr>
        <p:spPr>
          <a:xfrm>
            <a:off x="2353809" y="2091704"/>
            <a:ext cx="1483401" cy="1"/>
          </a:xfrm>
          <a:prstGeom prst="line">
            <a:avLst/>
          </a:prstGeom>
          <a:ln w="25400">
            <a:solidFill/>
            <a:round/>
            <a:headEnd type="triangle"/>
            <a:tailEnd type="triangle"/>
          </a:ln>
        </p:spPr>
        <p:txBody>
          <a:bodyPr lIns="0" tIns="0" rIns="0" bIns="0"/>
          <a:lstStyle/>
          <a:p>
            <a:pPr lvl="0"/>
            <a:endParaRPr/>
          </a:p>
        </p:txBody>
      </p:sp>
    </p:spTree>
    <p:extLst>
      <p:ext uri="{BB962C8B-B14F-4D97-AF65-F5344CB8AC3E}">
        <p14:creationId xmlns:p14="http://schemas.microsoft.com/office/powerpoint/2010/main" val="200428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asted-image.tif"/>
          <p:cNvPicPr/>
          <p:nvPr/>
        </p:nvPicPr>
        <p:blipFill>
          <a:blip r:embed="rId3">
            <a:extLst/>
          </a:blip>
          <a:srcRect l="14778"/>
          <a:stretch>
            <a:fillRect/>
          </a:stretch>
        </p:blipFill>
        <p:spPr>
          <a:xfrm>
            <a:off x="5737125" y="3810415"/>
            <a:ext cx="4021559" cy="2534358"/>
          </a:xfrm>
          <a:prstGeom prst="rect">
            <a:avLst/>
          </a:prstGeom>
          <a:ln>
            <a:round/>
          </a:ln>
        </p:spPr>
      </p:pic>
      <p:pic>
        <p:nvPicPr>
          <p:cNvPr id="143" name="nexus4.png"/>
          <p:cNvPicPr/>
          <p:nvPr/>
        </p:nvPicPr>
        <p:blipFill>
          <a:blip r:embed="rId4">
            <a:extLst/>
          </a:blip>
          <a:stretch>
            <a:fillRect/>
          </a:stretch>
        </p:blipFill>
        <p:spPr>
          <a:xfrm>
            <a:off x="5518150" y="2642464"/>
            <a:ext cx="3797185" cy="7723183"/>
          </a:xfrm>
          <a:prstGeom prst="rect">
            <a:avLst/>
          </a:prstGeom>
          <a:ln w="12700">
            <a:miter lim="400000"/>
          </a:ln>
        </p:spPr>
      </p:pic>
      <p:sp>
        <p:nvSpPr>
          <p:cNvPr id="2" name="Title 1"/>
          <p:cNvSpPr>
            <a:spLocks noGrp="1"/>
          </p:cNvSpPr>
          <p:nvPr>
            <p:ph type="title"/>
          </p:nvPr>
        </p:nvSpPr>
        <p:spPr>
          <a:xfrm>
            <a:off x="954132" y="572944"/>
            <a:ext cx="7731280" cy="990107"/>
          </a:xfrm>
        </p:spPr>
        <p:txBody>
          <a:bodyPr/>
          <a:lstStyle/>
          <a:p>
            <a:pPr marL="0" indent="0"/>
            <a:r>
              <a:rPr lang="en-US" dirty="0"/>
              <a:t>Phone-</a:t>
            </a:r>
            <a:r>
              <a:rPr lang="en-US" dirty="0" err="1"/>
              <a:t>stression</a:t>
            </a:r>
            <a:r>
              <a:rPr lang="en-US" dirty="0"/>
              <a:t>: quantifying someone’s frustrations when using </a:t>
            </a:r>
            <a:r>
              <a:rPr lang="en-US" dirty="0" smtClean="0"/>
              <a:t>their smartphones</a:t>
            </a:r>
            <a:endParaRPr lang="en-US" dirty="0"/>
          </a:p>
        </p:txBody>
      </p:sp>
      <p:sp>
        <p:nvSpPr>
          <p:cNvPr id="3" name="Content Placeholder 2"/>
          <p:cNvSpPr>
            <a:spLocks noGrp="1"/>
          </p:cNvSpPr>
          <p:nvPr>
            <p:ph idx="1"/>
          </p:nvPr>
        </p:nvSpPr>
        <p:spPr>
          <a:xfrm>
            <a:off x="1056318" y="1555173"/>
            <a:ext cx="7223615" cy="4379976"/>
          </a:xfrm>
        </p:spPr>
        <p:txBody>
          <a:bodyPr/>
          <a:lstStyle/>
          <a:p>
            <a:pPr marL="0" indent="0">
              <a:buNone/>
            </a:pPr>
            <a:r>
              <a:rPr lang="en-US" dirty="0" smtClean="0"/>
              <a:t>Measurements:</a:t>
            </a:r>
            <a:endParaRPr lang="en-US" dirty="0"/>
          </a:p>
          <a:p>
            <a:pPr lvl="1"/>
            <a:r>
              <a:rPr lang="en-US" dirty="0"/>
              <a:t>Network </a:t>
            </a:r>
            <a:r>
              <a:rPr lang="en-US" dirty="0" smtClean="0"/>
              <a:t>problems/Network use</a:t>
            </a:r>
          </a:p>
          <a:p>
            <a:pPr lvl="1"/>
            <a:r>
              <a:rPr lang="en-US" dirty="0" smtClean="0"/>
              <a:t>App crashes/App use</a:t>
            </a:r>
          </a:p>
          <a:p>
            <a:pPr lvl="1"/>
            <a:r>
              <a:rPr lang="en-US" dirty="0" smtClean="0"/>
              <a:t>Screen </a:t>
            </a:r>
            <a:r>
              <a:rPr lang="en-US" dirty="0"/>
              <a:t>adjustments/</a:t>
            </a:r>
            <a:r>
              <a:rPr lang="en-US" dirty="0" smtClean="0"/>
              <a:t>abuse</a:t>
            </a:r>
          </a:p>
          <a:p>
            <a:pPr lvl="1"/>
            <a:r>
              <a:rPr lang="en-US" dirty="0" smtClean="0"/>
              <a:t>Light sensor/Pressure</a:t>
            </a:r>
          </a:p>
          <a:p>
            <a:pPr lvl="1"/>
            <a:r>
              <a:rPr lang="en-US" dirty="0" smtClean="0"/>
              <a:t>Tapping frequency/Shaking</a:t>
            </a:r>
          </a:p>
          <a:p>
            <a:pPr lvl="1"/>
            <a:r>
              <a:rPr lang="en-US" dirty="0" smtClean="0"/>
              <a:t>Repeated </a:t>
            </a:r>
            <a:r>
              <a:rPr lang="en-US" dirty="0"/>
              <a:t>swipes to </a:t>
            </a:r>
            <a:r>
              <a:rPr lang="en-US" dirty="0" smtClean="0"/>
              <a:t>refresh</a:t>
            </a:r>
          </a:p>
          <a:p>
            <a:pPr lvl="1"/>
            <a:r>
              <a:rPr lang="en-US" dirty="0" smtClean="0"/>
              <a:t>Accelerometer</a:t>
            </a:r>
          </a:p>
          <a:p>
            <a:pPr lvl="1"/>
            <a:r>
              <a:rPr lang="en-US" dirty="0" smtClean="0"/>
              <a:t>Location </a:t>
            </a:r>
            <a:r>
              <a:rPr lang="en-US" dirty="0"/>
              <a:t>not </a:t>
            </a:r>
            <a:r>
              <a:rPr lang="en-US" dirty="0" smtClean="0"/>
              <a:t>working</a:t>
            </a:r>
            <a:endParaRPr lang="en-US" dirty="0"/>
          </a:p>
          <a:p>
            <a:pPr marL="0" indent="0">
              <a:buNone/>
            </a:pPr>
            <a:r>
              <a:rPr lang="en-US" dirty="0"/>
              <a:t>What frustrates you on </a:t>
            </a:r>
            <a:r>
              <a:rPr lang="en-US" dirty="0" smtClean="0"/>
              <a:t/>
            </a:r>
            <a:br>
              <a:rPr lang="en-US" dirty="0" smtClean="0"/>
            </a:br>
            <a:r>
              <a:rPr lang="en-US" dirty="0" smtClean="0"/>
              <a:t>your </a:t>
            </a:r>
            <a:r>
              <a:rPr lang="en-US" dirty="0"/>
              <a:t>phone?</a:t>
            </a:r>
          </a:p>
          <a:p>
            <a:pPr marL="0" indent="0">
              <a:buNone/>
            </a:pPr>
            <a:endParaRPr lang="en-US" dirty="0"/>
          </a:p>
        </p:txBody>
      </p:sp>
      <p:sp>
        <p:nvSpPr>
          <p:cNvPr id="145" name="Shape 145"/>
          <p:cNvSpPr/>
          <p:nvPr/>
        </p:nvSpPr>
        <p:spPr>
          <a:xfrm>
            <a:off x="458589" y="332007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29941" indent="-160729">
              <a:buSzPct val="100000"/>
              <a:buChar char="•"/>
              <a:defRPr sz="1800">
                <a:solidFill>
                  <a:srgbClr val="000000"/>
                </a:solidFill>
                <a:uFillTx/>
              </a:defRPr>
            </a:pPr>
            <a:endParaRPr sz="1700" b="1" dirty="0">
              <a:solidFill>
                <a:srgbClr val="004479"/>
              </a:solidFill>
              <a:uFill>
                <a:solidFill>
                  <a:srgbClr val="004479"/>
                </a:solidFill>
              </a:uFill>
            </a:endParaRPr>
          </a:p>
        </p:txBody>
      </p:sp>
    </p:spTree>
    <p:extLst>
      <p:ext uri="{BB962C8B-B14F-4D97-AF65-F5344CB8AC3E}">
        <p14:creationId xmlns:p14="http://schemas.microsoft.com/office/powerpoint/2010/main" val="1303317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458589" y="1284105"/>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marL="327039" indent="-228600">
              <a:buSzPct val="100000"/>
              <a:buChar char="•"/>
              <a:defRPr b="1"/>
            </a:lvl1pPr>
          </a:lstStyle>
          <a:p>
            <a:pPr lvl="0">
              <a:defRPr sz="1800" b="0">
                <a:solidFill>
                  <a:srgbClr val="000000"/>
                </a:solidFill>
                <a:uFillTx/>
              </a:defRPr>
            </a:pPr>
            <a:endParaRPr sz="1700" dirty="0">
              <a:solidFill>
                <a:srgbClr val="004479"/>
              </a:solidFill>
              <a:uFill>
                <a:solidFill>
                  <a:srgbClr val="004479"/>
                </a:solidFill>
              </a:uFill>
            </a:endParaRPr>
          </a:p>
        </p:txBody>
      </p:sp>
      <p:grpSp>
        <p:nvGrpSpPr>
          <p:cNvPr id="150" name="Group 150"/>
          <p:cNvGrpSpPr/>
          <p:nvPr/>
        </p:nvGrpSpPr>
        <p:grpSpPr>
          <a:xfrm>
            <a:off x="-64560" y="1766491"/>
            <a:ext cx="3408860" cy="6267311"/>
            <a:chOff x="0" y="0"/>
            <a:chExt cx="4848156" cy="8913507"/>
          </a:xfrm>
        </p:grpSpPr>
        <p:pic>
          <p:nvPicPr>
            <p:cNvPr id="148"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49" name="2014-02-19 15.34.44.png"/>
            <p:cNvPicPr/>
            <p:nvPr/>
          </p:nvPicPr>
          <p:blipFill>
            <a:blip r:embed="rId3">
              <a:extLst/>
            </a:blip>
            <a:stretch>
              <a:fillRect/>
            </a:stretch>
          </p:blipFill>
          <p:spPr>
            <a:xfrm>
              <a:off x="387617" y="1017423"/>
              <a:ext cx="4043127" cy="6738544"/>
            </a:xfrm>
            <a:prstGeom prst="rect">
              <a:avLst/>
            </a:prstGeom>
            <a:ln w="9525" cap="flat">
              <a:noFill/>
              <a:round/>
            </a:ln>
            <a:effectLst/>
          </p:spPr>
        </p:pic>
      </p:grpSp>
      <p:sp>
        <p:nvSpPr>
          <p:cNvPr id="151" name="Shape 151"/>
          <p:cNvSpPr/>
          <p:nvPr/>
        </p:nvSpPr>
        <p:spPr>
          <a:xfrm>
            <a:off x="6635033" y="3262129"/>
            <a:ext cx="2508968"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defRPr sz="1800">
                <a:solidFill>
                  <a:srgbClr val="000000"/>
                </a:solidFill>
                <a:uFillTx/>
              </a:defRPr>
            </a:pPr>
            <a:endParaRPr sz="1700" dirty="0">
              <a:solidFill>
                <a:srgbClr val="004479"/>
              </a:solidFill>
              <a:uFill>
                <a:solidFill>
                  <a:srgbClr val="004479"/>
                </a:solidFill>
              </a:uFill>
            </a:endParaRPr>
          </a:p>
        </p:txBody>
      </p:sp>
      <p:sp>
        <p:nvSpPr>
          <p:cNvPr id="3" name="Title 2"/>
          <p:cNvSpPr>
            <a:spLocks noGrp="1"/>
          </p:cNvSpPr>
          <p:nvPr>
            <p:ph type="title"/>
          </p:nvPr>
        </p:nvSpPr>
        <p:spPr/>
        <p:txBody>
          <a:bodyPr/>
          <a:lstStyle/>
          <a:p>
            <a:r>
              <a:rPr lang="en-US" dirty="0"/>
              <a:t>Asthma: weather, air quality, mobility and </a:t>
            </a:r>
            <a:r>
              <a:rPr lang="en-US" dirty="0" smtClean="0"/>
              <a:t>symptoms</a:t>
            </a:r>
            <a:endParaRPr lang="en-US" dirty="0"/>
          </a:p>
        </p:txBody>
      </p:sp>
      <p:sp>
        <p:nvSpPr>
          <p:cNvPr id="4" name="Content Placeholder 3"/>
          <p:cNvSpPr>
            <a:spLocks noGrp="1"/>
          </p:cNvSpPr>
          <p:nvPr>
            <p:ph idx="1"/>
          </p:nvPr>
        </p:nvSpPr>
        <p:spPr>
          <a:xfrm>
            <a:off x="6535988" y="1766491"/>
            <a:ext cx="2608012" cy="4460638"/>
          </a:xfrm>
        </p:spPr>
        <p:txBody>
          <a:bodyPr/>
          <a:lstStyle/>
          <a:p>
            <a:r>
              <a:rPr lang="en-US" sz="2400" dirty="0"/>
              <a:t>Mood over time</a:t>
            </a:r>
          </a:p>
          <a:p>
            <a:r>
              <a:rPr lang="en-US" sz="2400" dirty="0"/>
              <a:t>Daily physical activity</a:t>
            </a:r>
          </a:p>
          <a:p>
            <a:r>
              <a:rPr lang="en-US" sz="2400" dirty="0"/>
              <a:t>Mobility range</a:t>
            </a:r>
          </a:p>
          <a:p>
            <a:r>
              <a:rPr lang="en-US" sz="2400" dirty="0"/>
              <a:t>Air quality exposure</a:t>
            </a:r>
          </a:p>
          <a:p>
            <a:r>
              <a:rPr lang="en-US" sz="2400" dirty="0"/>
              <a:t>Weather exposure</a:t>
            </a:r>
          </a:p>
          <a:p>
            <a:r>
              <a:rPr lang="en-US" sz="2400" dirty="0"/>
              <a:t>Asthma symptoms</a:t>
            </a:r>
          </a:p>
          <a:p>
            <a:endParaRPr lang="en-US" sz="2400" dirty="0"/>
          </a:p>
          <a:p>
            <a:endParaRPr lang="en-US" sz="2400" dirty="0"/>
          </a:p>
          <a:p>
            <a:endParaRPr lang="en-US" sz="2400" dirty="0"/>
          </a:p>
        </p:txBody>
      </p:sp>
      <p:grpSp>
        <p:nvGrpSpPr>
          <p:cNvPr id="155" name="Group 155"/>
          <p:cNvGrpSpPr/>
          <p:nvPr/>
        </p:nvGrpSpPr>
        <p:grpSpPr>
          <a:xfrm>
            <a:off x="3127126" y="1766491"/>
            <a:ext cx="3408860" cy="6267311"/>
            <a:chOff x="0" y="0"/>
            <a:chExt cx="4848156" cy="8913507"/>
          </a:xfrm>
        </p:grpSpPr>
        <p:pic>
          <p:nvPicPr>
            <p:cNvPr id="153"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54" name="pasted-image.tif"/>
            <p:cNvPicPr/>
            <p:nvPr/>
          </p:nvPicPr>
          <p:blipFill>
            <a:blip r:embed="rId4">
              <a:extLst/>
            </a:blip>
            <a:stretch>
              <a:fillRect/>
            </a:stretch>
          </p:blipFill>
          <p:spPr>
            <a:xfrm>
              <a:off x="406274" y="1034862"/>
              <a:ext cx="4035608" cy="6726012"/>
            </a:xfrm>
            <a:prstGeom prst="rect">
              <a:avLst/>
            </a:prstGeom>
            <a:ln w="9525" cap="flat">
              <a:noFill/>
              <a:round/>
            </a:ln>
            <a:effectLst/>
          </p:spPr>
        </p:pic>
      </p:grpSp>
    </p:spTree>
    <p:extLst>
      <p:ext uri="{BB962C8B-B14F-4D97-AF65-F5344CB8AC3E}">
        <p14:creationId xmlns:p14="http://schemas.microsoft.com/office/powerpoint/2010/main" val="210193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54132" y="310162"/>
            <a:ext cx="6855950" cy="990107"/>
          </a:xfrm>
        </p:spPr>
        <p:txBody>
          <a:bodyPr/>
          <a:lstStyle/>
          <a:p>
            <a:r>
              <a:rPr lang="en-US" dirty="0" smtClean="0"/>
              <a:t>Example: Student Life Study (!Aware)</a:t>
            </a:r>
            <a:endParaRPr lang="en-US" dirty="0"/>
          </a:p>
        </p:txBody>
      </p:sp>
      <p:sp>
        <p:nvSpPr>
          <p:cNvPr id="6" name="Content Placeholder 5"/>
          <p:cNvSpPr>
            <a:spLocks noGrp="1"/>
          </p:cNvSpPr>
          <p:nvPr>
            <p:ph idx="1"/>
          </p:nvPr>
        </p:nvSpPr>
        <p:spPr/>
        <p:txBody>
          <a:bodyPr/>
          <a:lstStyle/>
          <a:p>
            <a:pPr marL="0" indent="0">
              <a:buNone/>
            </a:pPr>
            <a:r>
              <a:rPr lang="en-US" dirty="0" smtClean="0"/>
              <a:t>[video]</a:t>
            </a:r>
            <a:endParaRPr lang="en-US" dirty="0"/>
          </a:p>
        </p:txBody>
      </p:sp>
      <p:sp>
        <p:nvSpPr>
          <p:cNvPr id="2" name="Date Placeholder 1"/>
          <p:cNvSpPr>
            <a:spLocks noGrp="1"/>
          </p:cNvSpPr>
          <p:nvPr>
            <p:ph type="dt" sz="half" idx="10"/>
          </p:nvPr>
        </p:nvSpPr>
        <p:spPr/>
        <p:txBody>
          <a:bodyPr/>
          <a:lstStyle/>
          <a:p>
            <a:fld id="{3291CAAD-E700-49B0-98CD-CE201FFAD0DE}" type="datetime1">
              <a:rPr lang="en-US" smtClean="0"/>
              <a:pPr/>
              <a:t>2/14/15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1964E2-AEEE-4A8F-A6F1-FE8BC49F9AD7}" type="slidenum">
              <a:rPr lang="en-US" smtClean="0"/>
              <a:pPr/>
              <a:t>36</a:t>
            </a:fld>
            <a:endParaRPr lang="en-US"/>
          </a:p>
        </p:txBody>
      </p:sp>
    </p:spTree>
    <p:extLst>
      <p:ext uri="{BB962C8B-B14F-4D97-AF65-F5344CB8AC3E}">
        <p14:creationId xmlns:p14="http://schemas.microsoft.com/office/powerpoint/2010/main" val="19352502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54408492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covered aspects of the whole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41815664"/>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97175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now we’re stopping here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164123305"/>
              </p:ext>
            </p:extLst>
          </p:nvPr>
        </p:nvGraphicFramePr>
        <p:xfrm>
          <a:off x="102249" y="3445677"/>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138553" y="1523987"/>
            <a:ext cx="6459096" cy="3539431"/>
          </a:xfrm>
          <a:prstGeom prst="rect">
            <a:avLst/>
          </a:prstGeom>
          <a:noFill/>
        </p:spPr>
        <p:txBody>
          <a:bodyPr wrap="square" rtlCol="0">
            <a:spAutoFit/>
          </a:bodyPr>
          <a:lstStyle/>
          <a:p>
            <a:r>
              <a:rPr lang="en-US" sz="2800" dirty="0" smtClean="0"/>
              <a:t>Exploring multiple perspectives on data exploration &amp; use </a:t>
            </a:r>
          </a:p>
          <a:p>
            <a:pPr marL="742950" lvl="1" indent="-285750">
              <a:buFont typeface="Arial"/>
              <a:buChar char="•"/>
            </a:pPr>
            <a:r>
              <a:rPr lang="en-US" sz="2800" dirty="0" smtClean="0"/>
              <a:t>Multiple stakeholders</a:t>
            </a:r>
          </a:p>
          <a:p>
            <a:pPr marL="742950" lvl="1" indent="-285750">
              <a:buFont typeface="Arial"/>
              <a:buChar char="•"/>
            </a:pPr>
            <a:r>
              <a:rPr lang="en-US" sz="2800" dirty="0" smtClean="0"/>
              <a:t>Multiple techniques (</a:t>
            </a:r>
            <a:r>
              <a:rPr lang="en-US" sz="2800" dirty="0" err="1" smtClean="0"/>
              <a:t>viz</a:t>
            </a:r>
            <a:r>
              <a:rPr lang="en-US" sz="2800" dirty="0" smtClean="0"/>
              <a:t> now, stats next, ml after that)</a:t>
            </a:r>
          </a:p>
          <a:p>
            <a:pPr marL="742950" lvl="1" indent="-285750">
              <a:buFont typeface="Arial"/>
              <a:buChar char="•"/>
            </a:pPr>
            <a:r>
              <a:rPr lang="en-US" sz="2800" dirty="0" smtClean="0"/>
              <a:t>Multiple options (story telling, exploration, …)</a:t>
            </a:r>
          </a:p>
          <a:p>
            <a:endParaRPr lang="en-US" sz="2800" dirty="0"/>
          </a:p>
        </p:txBody>
      </p:sp>
    </p:spTree>
    <p:extLst>
      <p:ext uri="{BB962C8B-B14F-4D97-AF65-F5344CB8AC3E}">
        <p14:creationId xmlns:p14="http://schemas.microsoft.com/office/powerpoint/2010/main" val="12466256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Prediction </a:t>
            </a:r>
            <a:r>
              <a:rPr lang="en-US" sz="2400" dirty="0" smtClean="0"/>
              <a:t>[Ubicomp 2012]</a:t>
            </a:r>
            <a:endParaRPr lang="en-US" dirty="0"/>
          </a:p>
        </p:txBody>
      </p:sp>
      <p:sp>
        <p:nvSpPr>
          <p:cNvPr id="3" name="Content Placeholder 2"/>
          <p:cNvSpPr>
            <a:spLocks noGrp="1"/>
          </p:cNvSpPr>
          <p:nvPr>
            <p:ph idx="1"/>
          </p:nvPr>
        </p:nvSpPr>
        <p:spPr/>
        <p:txBody>
          <a:bodyPr>
            <a:normAutofit/>
          </a:bodyPr>
          <a:lstStyle/>
          <a:p>
            <a:r>
              <a:rPr lang="en-US" dirty="0" smtClean="0"/>
              <a:t>To select next app</a:t>
            </a:r>
          </a:p>
          <a:p>
            <a:pPr lvl="1"/>
            <a:r>
              <a:rPr lang="en-US" dirty="0" smtClean="0"/>
              <a:t>Required fewer user touches</a:t>
            </a:r>
          </a:p>
          <a:p>
            <a:pPr lvl="1"/>
            <a:r>
              <a:rPr lang="en-US" dirty="0" smtClean="0"/>
              <a:t>Required less time</a:t>
            </a:r>
          </a:p>
          <a:p>
            <a:pPr lvl="1"/>
            <a:r>
              <a:rPr lang="en-US" dirty="0" smtClean="0"/>
              <a:t>More accurate (88%) </a:t>
            </a:r>
            <a:br>
              <a:rPr lang="en-US" dirty="0" smtClean="0"/>
            </a:br>
            <a:r>
              <a:rPr lang="en-US" dirty="0" smtClean="0"/>
              <a:t>than existing methods</a:t>
            </a:r>
          </a:p>
          <a:p>
            <a:pPr lvl="1"/>
            <a:endParaRPr lang="en-US" dirty="0"/>
          </a:p>
          <a:p>
            <a:pPr lvl="1"/>
            <a:r>
              <a:rPr lang="en-US" dirty="0" smtClean="0"/>
              <a:t>Some issues with dynamic UI</a:t>
            </a:r>
          </a:p>
          <a:p>
            <a:pPr lvl="1"/>
            <a:endParaRPr lang="en-US" dirty="0"/>
          </a:p>
          <a:p>
            <a:pPr lvl="1"/>
            <a:r>
              <a:rPr lang="en-US" dirty="0" smtClean="0"/>
              <a:t>Smartphone addiction [</a:t>
            </a:r>
            <a:r>
              <a:rPr lang="en-US" smtClean="0"/>
              <a:t>in preparation]</a:t>
            </a:r>
            <a:endParaRPr lang="en-US" dirty="0"/>
          </a:p>
        </p:txBody>
      </p:sp>
      <p:pic>
        <p:nvPicPr>
          <p:cNvPr id="4" name="Picture 3"/>
          <p:cNvPicPr/>
          <p:nvPr/>
        </p:nvPicPr>
        <p:blipFill>
          <a:blip r:embed="rId2" cstate="email">
            <a:extLst>
              <a:ext uri="{28A0092B-C50C-407E-A947-70E740481C1C}">
                <a14:useLocalDpi xmlns:a14="http://schemas.microsoft.com/office/drawing/2010/main"/>
              </a:ext>
            </a:extLst>
          </a:blip>
          <a:srcRect/>
          <a:stretch>
            <a:fillRect/>
          </a:stretch>
        </p:blipFill>
        <p:spPr bwMode="auto">
          <a:xfrm>
            <a:off x="7086600" y="1905000"/>
            <a:ext cx="1676400" cy="2819400"/>
          </a:xfrm>
          <a:prstGeom prst="rect">
            <a:avLst/>
          </a:prstGeom>
          <a:noFill/>
          <a:ln w="9525">
            <a:noFill/>
            <a:miter lim="800000"/>
            <a:headEnd/>
            <a:tailEnd/>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400" y="0"/>
            <a:ext cx="6498942" cy="6858000"/>
          </a:xfrm>
          <a:prstGeom prst="rect">
            <a:avLst/>
          </a:prstGeom>
        </p:spPr>
      </p:pic>
      <p:sp>
        <p:nvSpPr>
          <p:cNvPr id="8" name="Rectangle 7"/>
          <p:cNvSpPr/>
          <p:nvPr/>
        </p:nvSpPr>
        <p:spPr>
          <a:xfrm>
            <a:off x="228600" y="3276600"/>
            <a:ext cx="6248400" cy="6858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804835" y="952500"/>
            <a:ext cx="7339165" cy="5905500"/>
          </a:xfrm>
          <a:prstGeom prst="rect">
            <a:avLst/>
          </a:prstGeom>
        </p:spPr>
      </p:pic>
    </p:spTree>
    <p:extLst>
      <p:ext uri="{BB962C8B-B14F-4D97-AF65-F5344CB8AC3E}">
        <p14:creationId xmlns:p14="http://schemas.microsoft.com/office/powerpoint/2010/main" val="2118749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talked about data exploration (doing the last two steps for you)</a:t>
            </a:r>
            <a:endParaRPr lang="en-US" dirty="0"/>
          </a:p>
        </p:txBody>
      </p:sp>
      <p:sp>
        <p:nvSpPr>
          <p:cNvPr id="3" name="Content Placeholder 2"/>
          <p:cNvSpPr>
            <a:spLocks noGrp="1"/>
          </p:cNvSpPr>
          <p:nvPr>
            <p:ph idx="1"/>
          </p:nvPr>
        </p:nvSpPr>
        <p:spPr/>
        <p:txBody>
          <a:bodyPr/>
          <a:lstStyle/>
          <a:p>
            <a:pPr marL="0" indent="0">
              <a:buNone/>
            </a:pPr>
            <a:r>
              <a:rPr lang="en-US" dirty="0" smtClean="0"/>
              <a:t>Transformations such as normalization, logs, and feature creation</a:t>
            </a:r>
          </a:p>
          <a:p>
            <a:pPr marL="0" indent="0">
              <a:buNone/>
            </a:pPr>
            <a:r>
              <a:rPr lang="en-US" dirty="0" smtClean="0"/>
              <a:t>Plots and their value – stem &amp; leaf; boxplot; histogram</a:t>
            </a:r>
          </a:p>
          <a:p>
            <a:pPr marL="0" indent="0">
              <a:buNone/>
            </a:pPr>
            <a:r>
              <a:rPr lang="en-US" dirty="0" smtClean="0"/>
              <a:t>Distributions and some of their underlying assumptions; relating this back to your understanding of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13062288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178247" y="682343"/>
            <a:ext cx="6280441" cy="990107"/>
          </a:xfrm>
        </p:spPr>
        <p:txBody>
          <a:bodyPr/>
          <a:lstStyle/>
          <a:p>
            <a:r>
              <a:rPr lang="en-US" sz="3600" dirty="0" smtClean="0">
                <a:latin typeface="Geneva" charset="0"/>
                <a:ea typeface="ＭＳ Ｐゴシック" charset="0"/>
                <a:cs typeface="ＭＳ Ｐゴシック" charset="0"/>
              </a:rPr>
              <a:t>We talked about visualization design (for others)</a:t>
            </a:r>
            <a:endParaRPr lang="en-US" sz="3600" dirty="0">
              <a:latin typeface="Geneva" charset="0"/>
              <a:ea typeface="ＭＳ Ｐゴシック" charset="0"/>
              <a:cs typeface="ＭＳ Ｐゴシック" charset="0"/>
            </a:endParaRPr>
          </a:p>
        </p:txBody>
      </p:sp>
      <p:sp>
        <p:nvSpPr>
          <p:cNvPr id="251907" name="Rectangle 3"/>
          <p:cNvSpPr>
            <a:spLocks noGrp="1" noChangeArrowheads="1"/>
          </p:cNvSpPr>
          <p:nvPr>
            <p:ph idx="1"/>
          </p:nvPr>
        </p:nvSpPr>
        <p:spPr/>
        <p:txBody>
          <a:bodyPr/>
          <a:lstStyle/>
          <a:p>
            <a:pPr marL="0" indent="0">
              <a:buNone/>
            </a:pPr>
            <a:r>
              <a:rPr lang="en-US" sz="2800" dirty="0" smtClean="0">
                <a:solidFill>
                  <a:schemeClr val="tx1"/>
                </a:solidFill>
                <a:latin typeface="Geneva" charset="0"/>
                <a:ea typeface="ＭＳ Ｐゴシック" charset="0"/>
                <a:cs typeface="ＭＳ Ｐゴシック" charset="0"/>
              </a:rPr>
              <a:t>Key questions a </a:t>
            </a:r>
            <a:r>
              <a:rPr lang="en-US" sz="2800" dirty="0" err="1" smtClean="0">
                <a:solidFill>
                  <a:schemeClr val="tx1"/>
                </a:solidFill>
                <a:latin typeface="Geneva" charset="0"/>
                <a:ea typeface="ＭＳ Ｐゴシック" charset="0"/>
                <a:cs typeface="ＭＳ Ｐゴシック" charset="0"/>
              </a:rPr>
              <a:t>viz</a:t>
            </a:r>
            <a:r>
              <a:rPr lang="en-US" sz="2800" dirty="0" smtClean="0">
                <a:solidFill>
                  <a:schemeClr val="tx1"/>
                </a:solidFill>
                <a:latin typeface="Geneva" charset="0"/>
                <a:ea typeface="ＭＳ Ｐゴシック" charset="0"/>
                <a:cs typeface="ＭＳ Ｐゴシック" charset="0"/>
              </a:rPr>
              <a:t> author or viewer should ask about a </a:t>
            </a:r>
            <a:r>
              <a:rPr lang="en-US" sz="2800" dirty="0" err="1" smtClean="0">
                <a:solidFill>
                  <a:schemeClr val="tx1"/>
                </a:solidFill>
                <a:latin typeface="Geneva" charset="0"/>
                <a:ea typeface="ＭＳ Ｐゴシック" charset="0"/>
                <a:cs typeface="ＭＳ Ｐゴシック" charset="0"/>
              </a:rPr>
              <a:t>viz</a:t>
            </a:r>
            <a:endParaRPr lang="en-US" sz="2800" dirty="0" smtClean="0">
              <a:solidFill>
                <a:schemeClr val="tx1"/>
              </a:solidFill>
              <a:latin typeface="Geneva" charset="0"/>
              <a:ea typeface="ＭＳ Ｐゴシック" charset="0"/>
              <a:cs typeface="ＭＳ Ｐゴシック" charset="0"/>
            </a:endParaRPr>
          </a:p>
          <a:p>
            <a:r>
              <a:rPr lang="en-US" sz="2800" dirty="0" smtClean="0">
                <a:solidFill>
                  <a:schemeClr val="tx1"/>
                </a:solidFill>
                <a:latin typeface="Geneva" charset="0"/>
                <a:ea typeface="ＭＳ Ｐゴシック" charset="0"/>
                <a:cs typeface="ＭＳ Ｐゴシック" charset="0"/>
              </a:rPr>
              <a:t>What is its goal?</a:t>
            </a:r>
          </a:p>
          <a:p>
            <a:r>
              <a:rPr lang="en-US" dirty="0" smtClean="0">
                <a:solidFill>
                  <a:srgbClr val="000000"/>
                </a:solidFill>
                <a:latin typeface="Geneva" charset="0"/>
                <a:ea typeface="ＭＳ Ｐゴシック" charset="0"/>
                <a:cs typeface="ＭＳ Ｐゴシック" charset="0"/>
              </a:rPr>
              <a:t>Does it use good design?</a:t>
            </a:r>
          </a:p>
          <a:p>
            <a:r>
              <a:rPr lang="en-US" dirty="0" smtClean="0">
                <a:solidFill>
                  <a:schemeClr val="tx1"/>
                </a:solidFill>
                <a:latin typeface="Geneva" charset="0"/>
                <a:ea typeface="ＭＳ Ｐゴシック" charset="0"/>
                <a:cs typeface="ＭＳ Ｐゴシック" charset="0"/>
              </a:rPr>
              <a:t>Have </a:t>
            </a:r>
            <a:r>
              <a:rPr lang="en-US" dirty="0">
                <a:solidFill>
                  <a:schemeClr val="tx1"/>
                </a:solidFill>
                <a:latin typeface="Geneva" charset="0"/>
                <a:ea typeface="ＭＳ Ｐゴシック" charset="0"/>
                <a:cs typeface="ＭＳ Ｐゴシック" charset="0"/>
              </a:rPr>
              <a:t>there been usability studies done?  What do they show</a:t>
            </a:r>
            <a:r>
              <a:rPr lang="en-US" dirty="0" smtClean="0">
                <a:solidFill>
                  <a:schemeClr val="tx1"/>
                </a:solidFill>
                <a:latin typeface="Geneva" charset="0"/>
                <a:ea typeface="ＭＳ Ｐゴシック" charset="0"/>
                <a:cs typeface="ＭＳ Ｐゴシック" charset="0"/>
              </a:rPr>
              <a:t>?</a:t>
            </a:r>
          </a:p>
          <a:p>
            <a:r>
              <a:rPr lang="en-US" dirty="0" smtClean="0">
                <a:solidFill>
                  <a:schemeClr val="tx1"/>
                </a:solidFill>
                <a:latin typeface="Geneva" charset="0"/>
                <a:ea typeface="ＭＳ Ｐゴシック" charset="0"/>
                <a:cs typeface="ＭＳ Ｐゴシック" charset="0"/>
              </a:rPr>
              <a:t>Are data provenance &amp; analysis approach documented</a:t>
            </a:r>
            <a:endParaRPr lang="en-US" dirty="0">
              <a:solidFill>
                <a:schemeClr val="tx1"/>
              </a:solidFill>
              <a:latin typeface="Geneva" charset="0"/>
              <a:ea typeface="ＭＳ Ｐゴシック" charset="0"/>
              <a:cs typeface="ＭＳ Ｐゴシック" charset="0"/>
            </a:endParaRPr>
          </a:p>
          <a:p>
            <a:pPr marL="609600" indent="-609600">
              <a:buFont typeface="Wingdings" charset="0"/>
              <a:buAutoNum type="arabicPeriod"/>
            </a:pPr>
            <a:endParaRPr lang="en-US" sz="3400" dirty="0">
              <a:latin typeface="Geneva" charset="0"/>
              <a:ea typeface="ＭＳ Ｐゴシック" charset="0"/>
              <a:cs typeface="ＭＳ Ｐゴシック" charset="0"/>
            </a:endParaRPr>
          </a:p>
          <a:p>
            <a:pPr marL="609600" indent="-609600"/>
            <a:endParaRPr lang="en-US" sz="2800"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0688691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1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19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19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19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1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discussed holistic design goals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7003253"/>
              </p:ext>
            </p:extLst>
          </p:nvPr>
        </p:nvGraphicFramePr>
        <p:xfrm>
          <a:off x="495521" y="1847850"/>
          <a:ext cx="8177212" cy="4114799"/>
        </p:xfrm>
        <a:graphic>
          <a:graphicData uri="http://schemas.openxmlformats.org/drawingml/2006/table">
            <a:tbl>
              <a:tblPr firstCol="1" bandRow="1">
                <a:tableStyleId>{5C22544A-7EE6-4342-B048-85BDC9FD1C3A}</a:tableStyleId>
              </a:tblPr>
              <a:tblGrid>
                <a:gridCol w="4088606"/>
                <a:gridCol w="4088606"/>
              </a:tblGrid>
              <a:tr h="370840">
                <a:tc>
                  <a:txBody>
                    <a:bodyPr/>
                    <a:lstStyle/>
                    <a:p>
                      <a:r>
                        <a:rPr lang="en-US" dirty="0" smtClean="0"/>
                        <a:t>Data</a:t>
                      </a:r>
                      <a:r>
                        <a:rPr lang="en-US" baseline="0" dirty="0" smtClean="0"/>
                        <a:t> </a:t>
                      </a:r>
                      <a:r>
                        <a:rPr lang="en-US" dirty="0" smtClean="0"/>
                        <a:t>&amp; View Specifications</a:t>
                      </a:r>
                      <a:endParaRPr lang="en-US" dirty="0"/>
                    </a:p>
                  </a:txBody>
                  <a:tcPr/>
                </a:tc>
                <a:tc>
                  <a:txBody>
                    <a:bodyPr/>
                    <a:lstStyle/>
                    <a:p>
                      <a:r>
                        <a:rPr lang="en-US" b="1" dirty="0" smtClean="0"/>
                        <a:t>Visualize</a:t>
                      </a:r>
                      <a:r>
                        <a:rPr lang="en-US" dirty="0" smtClean="0"/>
                        <a:t> (choose</a:t>
                      </a:r>
                      <a:r>
                        <a:rPr lang="en-US" baseline="0" dirty="0" smtClean="0"/>
                        <a:t> encoding)</a:t>
                      </a:r>
                      <a:endParaRPr lang="en-US" dirty="0" smtClean="0"/>
                    </a:p>
                    <a:p>
                      <a:r>
                        <a:rPr lang="en-US" b="1" dirty="0" smtClean="0"/>
                        <a:t>Filter</a:t>
                      </a:r>
                      <a:r>
                        <a:rPr lang="en-US" dirty="0" smtClean="0"/>
                        <a:t> (focus on relevant items)</a:t>
                      </a:r>
                    </a:p>
                    <a:p>
                      <a:r>
                        <a:rPr lang="en-US" b="1" dirty="0" smtClean="0"/>
                        <a:t>Sort</a:t>
                      </a:r>
                      <a:r>
                        <a:rPr lang="en-US" dirty="0" smtClean="0"/>
                        <a:t> (expose patterns)</a:t>
                      </a:r>
                    </a:p>
                    <a:p>
                      <a:r>
                        <a:rPr lang="en-US" b="1" dirty="0" smtClean="0"/>
                        <a:t>Derive</a:t>
                      </a:r>
                      <a:r>
                        <a:rPr lang="en-US" dirty="0" smtClean="0"/>
                        <a:t> values or models</a:t>
                      </a:r>
                      <a:endParaRPr lang="en-US" dirty="0"/>
                    </a:p>
                  </a:txBody>
                  <a:tcPr/>
                </a:tc>
              </a:tr>
              <a:tr h="370840">
                <a:tc>
                  <a:txBody>
                    <a:bodyPr/>
                    <a:lstStyle/>
                    <a:p>
                      <a:r>
                        <a:rPr lang="en-US" dirty="0" smtClean="0"/>
                        <a:t>View Manipulation</a:t>
                      </a:r>
                      <a:endParaRPr lang="en-US" dirty="0"/>
                    </a:p>
                  </a:txBody>
                  <a:tcPr/>
                </a:tc>
                <a:tc>
                  <a:txBody>
                    <a:bodyPr/>
                    <a:lstStyle/>
                    <a:p>
                      <a:r>
                        <a:rPr lang="en-US" b="1" dirty="0" smtClean="0"/>
                        <a:t>Select</a:t>
                      </a:r>
                      <a:r>
                        <a:rPr lang="en-US" dirty="0" smtClean="0"/>
                        <a:t> (to highlight, filter, or manipulate)</a:t>
                      </a:r>
                    </a:p>
                    <a:p>
                      <a:r>
                        <a:rPr lang="en-US" b="1" dirty="0" smtClean="0"/>
                        <a:t>Navigate </a:t>
                      </a:r>
                      <a:r>
                        <a:rPr lang="en-US" dirty="0" smtClean="0"/>
                        <a:t>(zoom to examine patterns &amp; detail)</a:t>
                      </a:r>
                    </a:p>
                    <a:p>
                      <a:r>
                        <a:rPr lang="en-US" b="1" dirty="0" smtClean="0"/>
                        <a:t>Coordinate</a:t>
                      </a:r>
                      <a:r>
                        <a:rPr lang="en-US" dirty="0" smtClean="0"/>
                        <a:t> (linked exploration)</a:t>
                      </a:r>
                    </a:p>
                    <a:p>
                      <a:r>
                        <a:rPr lang="en-US" b="1" dirty="0" smtClean="0"/>
                        <a:t>Organize</a:t>
                      </a:r>
                      <a:r>
                        <a:rPr lang="en-US" dirty="0" smtClean="0"/>
                        <a:t> windows and workspaces.</a:t>
                      </a:r>
                      <a:endParaRPr lang="en-US" dirty="0"/>
                    </a:p>
                  </a:txBody>
                  <a:tcPr/>
                </a:tc>
              </a:tr>
              <a:tr h="370840">
                <a:tc>
                  <a:txBody>
                    <a:bodyPr/>
                    <a:lstStyle/>
                    <a:p>
                      <a:r>
                        <a:rPr lang="en-US" dirty="0" smtClean="0"/>
                        <a:t>Process &amp; Provenance</a:t>
                      </a:r>
                      <a:endParaRPr lang="en-US" dirty="0"/>
                    </a:p>
                  </a:txBody>
                  <a:tcPr/>
                </a:tc>
                <a:tc>
                  <a:txBody>
                    <a:bodyPr/>
                    <a:lstStyle/>
                    <a:p>
                      <a:r>
                        <a:rPr lang="en-US" b="1" dirty="0" smtClean="0"/>
                        <a:t>Record</a:t>
                      </a:r>
                      <a:r>
                        <a:rPr lang="en-US" dirty="0" smtClean="0"/>
                        <a:t> analysis histories</a:t>
                      </a:r>
                    </a:p>
                    <a:p>
                      <a:r>
                        <a:rPr lang="en-US" b="1" dirty="0" smtClean="0"/>
                        <a:t>Annotate</a:t>
                      </a:r>
                      <a:r>
                        <a:rPr lang="en-US" dirty="0" smtClean="0"/>
                        <a:t> patterns to document findings.</a:t>
                      </a:r>
                    </a:p>
                    <a:p>
                      <a:r>
                        <a:rPr lang="en-US" b="1" dirty="0" smtClean="0"/>
                        <a:t>Share</a:t>
                      </a:r>
                      <a:r>
                        <a:rPr lang="en-US" dirty="0" smtClean="0"/>
                        <a:t> views and annotations</a:t>
                      </a:r>
                    </a:p>
                    <a:p>
                      <a:r>
                        <a:rPr lang="en-US" b="1" dirty="0" smtClean="0"/>
                        <a:t>Guide</a:t>
                      </a:r>
                      <a:r>
                        <a:rPr lang="en-US" dirty="0" smtClean="0"/>
                        <a:t> users through analysis tasks or stories.</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
        <p:nvSpPr>
          <p:cNvPr id="3" name="TextBox 2"/>
          <p:cNvSpPr txBox="1"/>
          <p:nvPr/>
        </p:nvSpPr>
        <p:spPr>
          <a:xfrm>
            <a:off x="495521" y="5866081"/>
            <a:ext cx="8585140" cy="369332"/>
          </a:xfrm>
          <a:prstGeom prst="rect">
            <a:avLst/>
          </a:prstGeom>
          <a:noFill/>
        </p:spPr>
        <p:txBody>
          <a:bodyPr wrap="none" rtlCol="0">
            <a:spAutoFit/>
          </a:bodyPr>
          <a:lstStyle/>
          <a:p>
            <a:r>
              <a:rPr lang="en-US" dirty="0" err="1"/>
              <a:t>Heer</a:t>
            </a:r>
            <a:r>
              <a:rPr lang="en-US" dirty="0"/>
              <a:t> &amp; </a:t>
            </a:r>
            <a:r>
              <a:rPr lang="en-US" dirty="0" err="1"/>
              <a:t>Shneiderman</a:t>
            </a:r>
            <a:r>
              <a:rPr lang="en-US" dirty="0"/>
              <a:t>: Interactive Dynamics for Visual </a:t>
            </a:r>
            <a:r>
              <a:rPr lang="en-US" dirty="0" smtClean="0"/>
              <a:t>Analysis; ACM QUEUE, Feb 20, 2012</a:t>
            </a:r>
            <a:endParaRPr lang="en-US" dirty="0"/>
          </a:p>
        </p:txBody>
      </p:sp>
    </p:spTree>
    <p:extLst>
      <p:ext uri="{BB962C8B-B14F-4D97-AF65-F5344CB8AC3E}">
        <p14:creationId xmlns:p14="http://schemas.microsoft.com/office/powerpoint/2010/main" val="281894614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smtClean="0"/>
              <a:t>And specific techniques </a:t>
            </a:r>
            <a:endParaRPr lang="en-US" dirty="0"/>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3336061199"/>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smtClean="0">
                <a:latin typeface="Geneva" charset="0"/>
                <a:ea typeface="ＭＳ Ｐゴシック" charset="0"/>
                <a:cs typeface="ＭＳ Ｐゴシック" charset="0"/>
              </a:rPr>
              <a:t>And we looked at many case studies (small and large)</a:t>
            </a:r>
            <a:endParaRPr lang="en-US" dirty="0">
              <a:latin typeface="Geneva" charset="0"/>
              <a:ea typeface="ＭＳ Ｐゴシック" charset="0"/>
              <a:cs typeface="ＭＳ Ｐゴシック" charset="0"/>
            </a:endParaRPr>
          </a:p>
        </p:txBody>
      </p:sp>
      <p:sp>
        <p:nvSpPr>
          <p:cNvPr id="20482" name="Content Placeholder 2"/>
          <p:cNvSpPr>
            <a:spLocks noGrp="1"/>
          </p:cNvSpPr>
          <p:nvPr>
            <p:ph idx="1"/>
          </p:nvPr>
        </p:nvSpPr>
        <p:spPr>
          <a:xfrm>
            <a:off x="1219200" y="2252663"/>
            <a:ext cx="7772400" cy="3733800"/>
          </a:xfrm>
        </p:spPr>
        <p:txBody>
          <a:bodyPr/>
          <a:lstStyle/>
          <a:p>
            <a:pPr marL="0" indent="0">
              <a:buNone/>
            </a:pPr>
            <a:r>
              <a:rPr lang="en-US" dirty="0" smtClean="0">
                <a:latin typeface="Geneva" charset="0"/>
                <a:ea typeface="ＭＳ Ｐゴシック" charset="0"/>
                <a:cs typeface="ＭＳ Ｐゴシック" charset="0"/>
              </a:rPr>
              <a:t>Raised questions of context (social </a:t>
            </a:r>
            <a:r>
              <a:rPr lang="en-US" i="1" dirty="0" err="1" smtClean="0">
                <a:latin typeface="Geneva" charset="0"/>
                <a:ea typeface="ＭＳ Ｐゴシック" charset="0"/>
                <a:cs typeface="ＭＳ Ｐゴシック" charset="0"/>
              </a:rPr>
              <a:t>vs</a:t>
            </a:r>
            <a:r>
              <a:rPr lang="en-US" i="1" dirty="0" smtClean="0">
                <a:latin typeface="Geneva" charset="0"/>
                <a:ea typeface="ＭＳ Ｐゴシック" charset="0"/>
                <a:cs typeface="ＭＳ Ｐゴシック" charset="0"/>
              </a:rPr>
              <a:t> </a:t>
            </a:r>
            <a:r>
              <a:rPr lang="en-US" dirty="0" smtClean="0">
                <a:latin typeface="Geneva" charset="0"/>
                <a:ea typeface="ＭＳ Ｐゴシック" charset="0"/>
                <a:cs typeface="ＭＳ Ｐゴシック" charset="0"/>
              </a:rPr>
              <a:t>not; community structure)</a:t>
            </a:r>
          </a:p>
          <a:p>
            <a:pPr marL="0" indent="0">
              <a:buNone/>
            </a:pPr>
            <a:r>
              <a:rPr lang="en-US" dirty="0" smtClean="0">
                <a:latin typeface="Geneva" charset="0"/>
                <a:ea typeface="ＭＳ Ｐゴシック" charset="0"/>
                <a:cs typeface="ＭＳ Ｐゴシック" charset="0"/>
              </a:rPr>
              <a:t>Difficulty of separating </a:t>
            </a:r>
            <a:r>
              <a:rPr lang="en-US" dirty="0" err="1" smtClean="0">
                <a:latin typeface="Geneva" charset="0"/>
                <a:ea typeface="ＭＳ Ｐゴシック" charset="0"/>
                <a:cs typeface="ＭＳ Ｐゴシック" charset="0"/>
              </a:rPr>
              <a:t>viz</a:t>
            </a:r>
            <a:r>
              <a:rPr lang="en-US" dirty="0" smtClean="0">
                <a:latin typeface="Geneva" charset="0"/>
                <a:ea typeface="ＭＳ Ｐゴシック" charset="0"/>
                <a:cs typeface="ＭＳ Ｐゴシック" charset="0"/>
              </a:rPr>
              <a:t> &amp; goals from application &amp; goals</a:t>
            </a:r>
          </a:p>
          <a:p>
            <a:pPr marL="0" indent="0">
              <a:buNone/>
            </a:pPr>
            <a:r>
              <a:rPr lang="en-US" dirty="0" smtClean="0">
                <a:latin typeface="Geneva" charset="0"/>
                <a:ea typeface="ＭＳ Ｐゴシック" charset="0"/>
                <a:cs typeface="ＭＳ Ｐゴシック" charset="0"/>
              </a:rPr>
              <a:t>Difficulty of getting clear field </a:t>
            </a:r>
            <a:r>
              <a:rPr lang="en-US" i="1" dirty="0" err="1" smtClean="0">
                <a:latin typeface="Geneva" charset="0"/>
                <a:ea typeface="ＭＳ Ｐゴシック" charset="0"/>
                <a:cs typeface="ＭＳ Ｐゴシック" charset="0"/>
              </a:rPr>
              <a:t>vs</a:t>
            </a:r>
            <a:r>
              <a:rPr lang="en-US" i="1" dirty="0" smtClean="0">
                <a:latin typeface="Geneva" charset="0"/>
                <a:ea typeface="ＭＳ Ｐゴシック" charset="0"/>
                <a:cs typeface="ＭＳ Ｐゴシック" charset="0"/>
              </a:rPr>
              <a:t> </a:t>
            </a:r>
            <a:r>
              <a:rPr lang="en-US" dirty="0" smtClean="0">
                <a:latin typeface="Geneva" charset="0"/>
                <a:ea typeface="ＭＳ Ｐゴシック" charset="0"/>
                <a:cs typeface="ＭＳ Ｐゴシック" charset="0"/>
              </a:rPr>
              <a:t>lab results</a:t>
            </a:r>
            <a:endParaRPr lang="en-US" dirty="0">
              <a:latin typeface="Geneva" charset="0"/>
              <a:ea typeface="ＭＳ Ｐゴシック" charset="0"/>
              <a:cs typeface="ＭＳ Ｐゴシック" charset="0"/>
            </a:endParaRPr>
          </a:p>
        </p:txBody>
      </p:sp>
    </p:spTree>
    <p:extLst>
      <p:ext uri="{BB962C8B-B14F-4D97-AF65-F5344CB8AC3E}">
        <p14:creationId xmlns:p14="http://schemas.microsoft.com/office/powerpoint/2010/main" val="16999314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Mobile Data</a:t>
            </a:r>
            <a:endParaRPr lang="en-US" dirty="0"/>
          </a:p>
        </p:txBody>
      </p:sp>
      <p:sp>
        <p:nvSpPr>
          <p:cNvPr id="3" name="Content Placeholder 2"/>
          <p:cNvSpPr>
            <a:spLocks noGrp="1"/>
          </p:cNvSpPr>
          <p:nvPr>
            <p:ph idx="1"/>
          </p:nvPr>
        </p:nvSpPr>
        <p:spPr>
          <a:xfrm>
            <a:off x="3467082" y="1905000"/>
            <a:ext cx="5219718" cy="3657600"/>
          </a:xfrm>
        </p:spPr>
        <p:txBody>
          <a:bodyPr>
            <a:normAutofit/>
          </a:bodyPr>
          <a:lstStyle/>
          <a:p>
            <a:r>
              <a:rPr lang="en-US" sz="3000" dirty="0" smtClean="0"/>
              <a:t>People already carry phones</a:t>
            </a:r>
          </a:p>
          <a:p>
            <a:r>
              <a:rPr lang="en-US" sz="3000" dirty="0" smtClean="0"/>
              <a:t>Can collect</a:t>
            </a:r>
            <a:endParaRPr lang="en-US" sz="3000" dirty="0"/>
          </a:p>
          <a:p>
            <a:pPr lvl="1"/>
            <a:r>
              <a:rPr lang="en-US" sz="2400" dirty="0" smtClean="0"/>
              <a:t>Interactions with virtual information</a:t>
            </a:r>
          </a:p>
          <a:p>
            <a:pPr lvl="1"/>
            <a:r>
              <a:rPr lang="en-US" sz="2400" dirty="0" smtClean="0"/>
              <a:t>Social engagement</a:t>
            </a:r>
          </a:p>
          <a:p>
            <a:pPr lvl="1"/>
            <a:r>
              <a:rPr lang="en-US" sz="2400" dirty="0" smtClean="0"/>
              <a:t>Loads of sensors about physical actions</a:t>
            </a:r>
            <a:endParaRPr lang="en-US" sz="2400"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292" b="90000" l="30260" r="67917">
                        <a14:foregroundMark x1="64115" y1="57778" x2="64531" y2="64514"/>
                        <a14:foregroundMark x1="64115" y1="72708" x2="64115" y2="82222"/>
                        <a14:foregroundMark x1="36979" y1="5903" x2="60104" y2="5903"/>
                        <a14:foregroundMark x1="35052" y1="6736" x2="34010" y2="11528"/>
                        <a14:foregroundMark x1="33802" y1="34236" x2="34219" y2="83333"/>
                        <a14:foregroundMark x1="65365" y1="54444" x2="65156" y2="82778"/>
                        <a14:foregroundMark x1="63490" y1="86458" x2="64948" y2="82778"/>
                      </a14:backgroundRemoval>
                    </a14:imgEffect>
                  </a14:imgLayer>
                </a14:imgProps>
              </a:ext>
            </a:extLst>
          </a:blip>
          <a:stretch>
            <a:fillRect/>
          </a:stretch>
        </p:blipFill>
        <p:spPr>
          <a:xfrm>
            <a:off x="-1249300" y="1300269"/>
            <a:ext cx="7097864" cy="5323398"/>
          </a:xfrm>
          <a:prstGeom prst="rect">
            <a:avLst/>
          </a:prstGeom>
        </p:spPr>
      </p:pic>
      <p:sp>
        <p:nvSpPr>
          <p:cNvPr id="9" name="Rounded Rectangle 8"/>
          <p:cNvSpPr/>
          <p:nvPr/>
        </p:nvSpPr>
        <p:spPr>
          <a:xfrm>
            <a:off x="1165412" y="1568823"/>
            <a:ext cx="2187388"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150470" y="1538941"/>
            <a:ext cx="2278530"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69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6064"/>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41" name="Rectangle 1"/>
          <p:cNvSpPr>
            <a:spLocks noGrp="1" noChangeArrowheads="1"/>
          </p:cNvSpPr>
          <p:nvPr>
            <p:ph type="title"/>
          </p:nvPr>
        </p:nvSpPr>
        <p:spPr/>
        <p:txBody>
          <a:bodyPr/>
          <a:lstStyle/>
          <a:p>
            <a:pPr>
              <a:defRPr/>
            </a:pPr>
            <a:r>
              <a:rPr lang="en-US" smtClean="0"/>
              <a:t>Sensors</a:t>
            </a:r>
          </a:p>
        </p:txBody>
      </p:sp>
      <p:sp>
        <p:nvSpPr>
          <p:cNvPr id="10242" name="Rectangle 2"/>
          <p:cNvSpPr>
            <a:spLocks noGrp="1" noChangeArrowheads="1"/>
          </p:cNvSpPr>
          <p:nvPr>
            <p:ph type="body" idx="1"/>
          </p:nvPr>
        </p:nvSpPr>
        <p:spPr>
          <a:xfrm>
            <a:off x="267891" y="1504652"/>
            <a:ext cx="3395514" cy="4429125"/>
          </a:xfrm>
        </p:spPr>
        <p:txBody>
          <a:bodyPr/>
          <a:lstStyle/>
          <a:p>
            <a:pPr marL="268998" defTabSz="910796">
              <a:spcBef>
                <a:spcPts val="352"/>
              </a:spcBef>
              <a:buFontTx/>
              <a:buChar char="•"/>
              <a:defRPr/>
            </a:pPr>
            <a:r>
              <a:rPr lang="en-US" sz="2500" dirty="0">
                <a:solidFill>
                  <a:srgbClr val="363636"/>
                </a:solidFill>
                <a:latin typeface="Gill Sans" charset="0"/>
                <a:cs typeface="Gill Sans" charset="0"/>
                <a:sym typeface="Gill Sans" charset="0"/>
              </a:rPr>
              <a:t>Accelerometer</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Applications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Battery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Bluetooth</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Calls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Messaging</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Gravity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Gyroscope</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Light</a:t>
            </a:r>
          </a:p>
        </p:txBody>
      </p:sp>
      <p:sp>
        <p:nvSpPr>
          <p:cNvPr id="10243" name="TextBox 1"/>
          <p:cNvSpPr txBox="1">
            <a:spLocks noChangeArrowheads="1"/>
          </p:cNvSpPr>
          <p:nvPr/>
        </p:nvSpPr>
        <p:spPr bwMode="auto">
          <a:xfrm>
            <a:off x="3255988" y="1707803"/>
            <a:ext cx="2480221" cy="43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a:defRPr sz="2400">
                <a:solidFill>
                  <a:srgbClr val="004479"/>
                </a:solidFill>
                <a:latin typeface="Trebuchet MS" charset="0"/>
                <a:ea typeface="ＭＳ Ｐゴシック" charset="0"/>
                <a:cs typeface="ＭＳ Ｐゴシック" charset="0"/>
                <a:sym typeface="Trebuchet MS" charset="0"/>
              </a:defRPr>
            </a:lvl1pPr>
            <a:lvl2pPr marL="742950" indent="-285750" eaLnBrk="0">
              <a:defRPr sz="2400">
                <a:solidFill>
                  <a:srgbClr val="004479"/>
                </a:solidFill>
                <a:latin typeface="Trebuchet MS" charset="0"/>
                <a:ea typeface="ＭＳ Ｐゴシック" charset="0"/>
                <a:sym typeface="Trebuchet MS" charset="0"/>
              </a:defRPr>
            </a:lvl2pPr>
            <a:lvl3pPr marL="1143000" indent="-228600" eaLnBrk="0">
              <a:defRPr sz="2400">
                <a:solidFill>
                  <a:srgbClr val="004479"/>
                </a:solidFill>
                <a:latin typeface="Trebuchet MS" charset="0"/>
                <a:ea typeface="ＭＳ Ｐゴシック" charset="0"/>
                <a:sym typeface="Trebuchet MS" charset="0"/>
              </a:defRPr>
            </a:lvl3pPr>
            <a:lvl4pPr marL="1600200" indent="-228600" eaLnBrk="0">
              <a:defRPr sz="2400">
                <a:solidFill>
                  <a:srgbClr val="004479"/>
                </a:solidFill>
                <a:latin typeface="Trebuchet MS" charset="0"/>
                <a:ea typeface="ＭＳ Ｐゴシック" charset="0"/>
                <a:sym typeface="Trebuchet MS" charset="0"/>
              </a:defRPr>
            </a:lvl4pPr>
            <a:lvl5pPr marL="2057400" indent="-228600" eaLnBrk="0">
              <a:defRPr sz="2400">
                <a:solidFill>
                  <a:srgbClr val="004479"/>
                </a:solidFill>
                <a:latin typeface="Trebuchet MS" charset="0"/>
                <a:ea typeface="ＭＳ Ｐゴシック" charset="0"/>
                <a:sym typeface="Trebuchet MS" charset="0"/>
              </a:defRPr>
            </a:lvl5pPr>
            <a:lvl6pPr marL="25146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6pPr>
            <a:lvl7pPr marL="29718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7pPr>
            <a:lvl8pPr marL="34290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8pPr>
            <a:lvl9pPr marL="38862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9pPr>
          </a:lstStyle>
          <a:p>
            <a:pPr eaLnBrk="1"/>
            <a:endParaRPr lang="en-US"/>
          </a:p>
        </p:txBody>
      </p:sp>
      <p:sp>
        <p:nvSpPr>
          <p:cNvPr id="3" name="Rectangle 2"/>
          <p:cNvSpPr/>
          <p:nvPr/>
        </p:nvSpPr>
        <p:spPr>
          <a:xfrm>
            <a:off x="2749228" y="1442145"/>
            <a:ext cx="3392165" cy="4366617"/>
          </a:xfrm>
          <a:prstGeom prst="rect">
            <a:avLst/>
          </a:prstGeom>
        </p:spPr>
        <p:txBody>
          <a:bodyPr lIns="64291" tIns="32146" rIns="64291" bIns="32146">
            <a:spAutoFit/>
          </a:bodyPr>
          <a:lstStyle/>
          <a:p>
            <a:pPr marL="268998" indent="-241093">
              <a:spcBef>
                <a:spcPts val="352"/>
              </a:spcBef>
              <a:buFontTx/>
              <a:buChar char="•"/>
              <a:defRPr/>
            </a:pPr>
            <a:r>
              <a:rPr lang="en-US" sz="2500" dirty="0">
                <a:solidFill>
                  <a:srgbClr val="363636"/>
                </a:solidFill>
                <a:latin typeface="Gill Sans" charset="0"/>
                <a:cs typeface="Gill Sans" charset="0"/>
                <a:sym typeface="Gill Sans" charset="0"/>
              </a:rPr>
              <a:t>Linear Accelerometer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Location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Magnetometer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Network Usage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Orientation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Pressure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Processor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Proximity</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Rotation</a:t>
            </a:r>
          </a:p>
          <a:p>
            <a:pPr marL="27905">
              <a:spcBef>
                <a:spcPts val="352"/>
              </a:spcBef>
              <a:defRPr/>
            </a:pPr>
            <a:endParaRPr lang="en-US" sz="2500" dirty="0">
              <a:solidFill>
                <a:srgbClr val="363636"/>
              </a:solidFill>
              <a:latin typeface="Gill Sans" charset="0"/>
              <a:cs typeface="Gill Sans" charset="0"/>
              <a:sym typeface="Gill Sans" charset="0"/>
            </a:endParaRPr>
          </a:p>
        </p:txBody>
      </p:sp>
      <p:sp>
        <p:nvSpPr>
          <p:cNvPr id="10245" name="Rectangle 3"/>
          <p:cNvSpPr>
            <a:spLocks noChangeArrowheads="1"/>
          </p:cNvSpPr>
          <p:nvPr/>
        </p:nvSpPr>
        <p:spPr bwMode="auto">
          <a:xfrm>
            <a:off x="6177111" y="1438796"/>
            <a:ext cx="4572000" cy="2627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p>
            <a:pPr marL="268998" indent="-241093">
              <a:spcBef>
                <a:spcPts val="352"/>
              </a:spcBef>
              <a:buFontTx/>
              <a:buChar char="•"/>
            </a:pPr>
            <a:r>
              <a:rPr lang="en-US" sz="2500">
                <a:latin typeface="Gill Sans" charset="0"/>
                <a:cs typeface="Gill Sans" charset="0"/>
                <a:sym typeface="Gill Sans" charset="0"/>
              </a:rPr>
              <a:t>Screen</a:t>
            </a:r>
          </a:p>
          <a:p>
            <a:pPr marL="268998" indent="-241093">
              <a:spcBef>
                <a:spcPts val="352"/>
              </a:spcBef>
              <a:buFontTx/>
              <a:buChar char="•"/>
            </a:pPr>
            <a:r>
              <a:rPr lang="en-US" sz="2500">
                <a:latin typeface="Gill Sans" charset="0"/>
                <a:cs typeface="Gill Sans" charset="0"/>
                <a:sym typeface="Gill Sans" charset="0"/>
              </a:rPr>
              <a:t>Telephony</a:t>
            </a:r>
          </a:p>
          <a:p>
            <a:pPr marL="268998" indent="-241093">
              <a:spcBef>
                <a:spcPts val="352"/>
              </a:spcBef>
              <a:buFontTx/>
              <a:buChar char="•"/>
            </a:pPr>
            <a:r>
              <a:rPr lang="en-US" sz="2500">
                <a:latin typeface="Gill Sans" charset="0"/>
                <a:cs typeface="Gill Sans" charset="0"/>
                <a:sym typeface="Gill Sans" charset="0"/>
              </a:rPr>
              <a:t>Temperature</a:t>
            </a:r>
          </a:p>
          <a:p>
            <a:pPr marL="268998" indent="-241093">
              <a:spcBef>
                <a:spcPts val="352"/>
              </a:spcBef>
              <a:buFontTx/>
              <a:buChar char="•"/>
            </a:pPr>
            <a:r>
              <a:rPr lang="en-US" sz="2500">
                <a:latin typeface="Gill Sans" charset="0"/>
                <a:cs typeface="Gill Sans" charset="0"/>
                <a:sym typeface="Gill Sans" charset="0"/>
              </a:rPr>
              <a:t>Traffic</a:t>
            </a:r>
          </a:p>
          <a:p>
            <a:pPr marL="268998" indent="-241093">
              <a:spcBef>
                <a:spcPts val="352"/>
              </a:spcBef>
              <a:buFontTx/>
              <a:buChar char="•"/>
            </a:pPr>
            <a:r>
              <a:rPr lang="en-US" sz="2500">
                <a:latin typeface="Gill Sans" charset="0"/>
                <a:cs typeface="Gill Sans" charset="0"/>
                <a:sym typeface="Gill Sans" charset="0"/>
              </a:rPr>
              <a:t>Wi-Fi</a:t>
            </a:r>
          </a:p>
          <a:p>
            <a:pPr marL="268998" indent="-241093">
              <a:spcBef>
                <a:spcPts val="352"/>
              </a:spcBef>
              <a:buFontTx/>
              <a:buChar char="•"/>
            </a:pPr>
            <a:r>
              <a:rPr lang="en-US" sz="2500">
                <a:latin typeface="Gill Sans" charset="0"/>
                <a:cs typeface="Gill Sans" charset="0"/>
                <a:sym typeface="Gill Sans" charset="0"/>
              </a:rPr>
              <a:t>… </a:t>
            </a:r>
            <a:r>
              <a:rPr lang="en-US" sz="2500" b="1">
                <a:latin typeface="Gill Sans" charset="0"/>
                <a:cs typeface="Gill Sans" charset="0"/>
                <a:sym typeface="Gill Sans" charset="0"/>
              </a:rPr>
              <a:t>many more</a:t>
            </a:r>
            <a:endParaRPr lang="en-US" sz="2500"/>
          </a:p>
        </p:txBody>
      </p:sp>
    </p:spTree>
    <p:extLst>
      <p:ext uri="{BB962C8B-B14F-4D97-AF65-F5344CB8AC3E}">
        <p14:creationId xmlns:p14="http://schemas.microsoft.com/office/powerpoint/2010/main" val="23065896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of 1</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Build compelling and useful apps that provide value in everyday life and a compelling user experience</a:t>
            </a:r>
          </a:p>
          <a:p>
            <a:pPr marL="0" indent="0">
              <a:buNone/>
            </a:pPr>
            <a:r>
              <a:rPr lang="en-US" sz="3200" dirty="0" smtClean="0"/>
              <a:t>Think about what you can do with big data for 1 with origins in everyday activity</a:t>
            </a:r>
            <a:endParaRPr lang="en-US" sz="3200" dirty="0"/>
          </a:p>
        </p:txBody>
      </p:sp>
    </p:spTree>
    <p:extLst>
      <p:ext uri="{BB962C8B-B14F-4D97-AF65-F5344CB8AC3E}">
        <p14:creationId xmlns:p14="http://schemas.microsoft.com/office/powerpoint/2010/main" val="1797242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a:xfrm>
            <a:off x="1128943" y="1400967"/>
            <a:ext cx="7779056" cy="4379976"/>
          </a:xfrm>
        </p:spPr>
        <p:txBody>
          <a:bodyPr>
            <a:noAutofit/>
          </a:bodyPr>
          <a:lstStyle/>
          <a:p>
            <a:pPr marL="0" indent="0">
              <a:buNone/>
            </a:pPr>
            <a:r>
              <a:rPr lang="en-US" dirty="0" smtClean="0"/>
              <a:t>We have made a number of </a:t>
            </a:r>
            <a:r>
              <a:rPr lang="en-US" b="1" dirty="0" smtClean="0">
                <a:solidFill>
                  <a:schemeClr val="accent1"/>
                </a:solidFill>
              </a:rPr>
              <a:t>WRONG</a:t>
            </a:r>
            <a:r>
              <a:rPr lang="en-US" dirty="0" smtClean="0">
                <a:solidFill>
                  <a:schemeClr val="accent1"/>
                </a:solidFill>
              </a:rPr>
              <a:t> </a:t>
            </a:r>
            <a:r>
              <a:rPr lang="en-US" dirty="0" smtClean="0"/>
              <a:t>assumptions about:</a:t>
            </a:r>
          </a:p>
          <a:p>
            <a:pPr lvl="1"/>
            <a:r>
              <a:rPr lang="en-US" sz="2400" dirty="0" smtClean="0"/>
              <a:t>what smart phones are </a:t>
            </a:r>
          </a:p>
          <a:p>
            <a:pPr lvl="1"/>
            <a:r>
              <a:rPr lang="en-US" sz="2400" dirty="0" smtClean="0"/>
              <a:t>how they are used</a:t>
            </a:r>
            <a:endParaRPr lang="en-US" dirty="0"/>
          </a:p>
          <a:p>
            <a:pPr marL="0" indent="0">
              <a:buNone/>
            </a:pPr>
            <a:r>
              <a:rPr lang="en-US" dirty="0" smtClean="0"/>
              <a:t>By removing assumptions, we can </a:t>
            </a:r>
            <a:r>
              <a:rPr lang="en-US" b="1" dirty="0" smtClean="0">
                <a:solidFill>
                  <a:srgbClr val="850205"/>
                </a:solidFill>
              </a:rPr>
              <a:t>RE-CAST</a:t>
            </a:r>
            <a:r>
              <a:rPr lang="en-US" b="1" dirty="0" smtClean="0"/>
              <a:t>:</a:t>
            </a:r>
            <a:r>
              <a:rPr lang="en-US" b="1" dirty="0" smtClean="0">
                <a:solidFill>
                  <a:srgbClr val="FF0000"/>
                </a:solidFill>
              </a:rPr>
              <a:t> </a:t>
            </a:r>
          </a:p>
          <a:p>
            <a:pPr lvl="1"/>
            <a:r>
              <a:rPr lang="en-US" sz="2400" dirty="0" smtClean="0"/>
              <a:t>the notion of what a smart phone is</a:t>
            </a:r>
          </a:p>
          <a:p>
            <a:pPr lvl="1"/>
            <a:r>
              <a:rPr lang="en-US" sz="2400" dirty="0"/>
              <a:t>h</a:t>
            </a:r>
            <a:r>
              <a:rPr lang="en-US" sz="2400" dirty="0" smtClean="0"/>
              <a:t>ow to change usage behavior</a:t>
            </a:r>
          </a:p>
          <a:p>
            <a:pPr lvl="1"/>
            <a:r>
              <a:rPr lang="en-US" sz="2400" dirty="0"/>
              <a:t>h</a:t>
            </a:r>
            <a:r>
              <a:rPr lang="en-US" sz="2400" dirty="0" smtClean="0"/>
              <a:t>ow to perform behavioral imaging</a:t>
            </a:r>
            <a:endParaRPr lang="en-US" sz="2400" dirty="0"/>
          </a:p>
          <a:p>
            <a:pPr lvl="1"/>
            <a:r>
              <a:rPr lang="en-US" sz="2400" dirty="0" smtClean="0"/>
              <a:t>how we can use them to improve people’s lives</a:t>
            </a:r>
            <a:endParaRPr lang="en-US" sz="2400" dirty="0"/>
          </a:p>
          <a:p>
            <a:pPr lvl="1"/>
            <a:r>
              <a:rPr lang="en-US" sz="2400" dirty="0"/>
              <a:t>h</a:t>
            </a:r>
            <a:r>
              <a:rPr lang="en-US" sz="2400" dirty="0" smtClean="0"/>
              <a:t>ow to leverage make (personalized) meaning from (your) big data</a:t>
            </a:r>
          </a:p>
        </p:txBody>
      </p:sp>
    </p:spTree>
    <p:extLst>
      <p:ext uri="{BB962C8B-B14F-4D97-AF65-F5344CB8AC3E}">
        <p14:creationId xmlns:p14="http://schemas.microsoft.com/office/powerpoint/2010/main" val="2251091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400" y="68705"/>
            <a:ext cx="8915400" cy="1143000"/>
          </a:xfrm>
        </p:spPr>
        <p:txBody>
          <a:bodyPr>
            <a:normAutofit/>
          </a:bodyPr>
          <a:lstStyle/>
          <a:p>
            <a:r>
              <a:rPr lang="en-US" dirty="0" smtClean="0"/>
              <a:t>Assumption #1: We all have smart phones</a:t>
            </a:r>
            <a:endParaRPr lang="en-US" dirty="0"/>
          </a:p>
        </p:txBody>
      </p:sp>
      <p:sp>
        <p:nvSpPr>
          <p:cNvPr id="3" name="Content Placeholder 2"/>
          <p:cNvSpPr>
            <a:spLocks noGrp="1"/>
          </p:cNvSpPr>
          <p:nvPr>
            <p:ph idx="1"/>
          </p:nvPr>
        </p:nvSpPr>
        <p:spPr>
          <a:xfrm>
            <a:off x="1287282" y="1295400"/>
            <a:ext cx="7399517" cy="5410200"/>
          </a:xfrm>
        </p:spPr>
        <p:txBody>
          <a:bodyPr>
            <a:normAutofit fontScale="85000" lnSpcReduction="20000"/>
          </a:bodyPr>
          <a:lstStyle/>
          <a:p>
            <a:r>
              <a:rPr lang="en-US" dirty="0" smtClean="0"/>
              <a:t>What is a smart phone? </a:t>
            </a:r>
          </a:p>
          <a:p>
            <a:pPr lvl="1"/>
            <a:r>
              <a:rPr lang="en-US" dirty="0" smtClean="0"/>
              <a:t>Android, iPhone, Nokia, Windows Mobile, Blackberry, …</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endParaRPr lang="en-US" dirty="0" smtClean="0"/>
          </a:p>
          <a:p>
            <a:endParaRPr lang="en-US" dirty="0"/>
          </a:p>
          <a:p>
            <a:endParaRPr lang="en-US" dirty="0" smtClean="0"/>
          </a:p>
          <a:p>
            <a:endParaRPr lang="en-US" dirty="0"/>
          </a:p>
          <a:p>
            <a:endParaRPr lang="en-US" dirty="0" smtClean="0"/>
          </a:p>
          <a:p>
            <a:r>
              <a:rPr lang="en-US" dirty="0" smtClean="0"/>
              <a:t>Feature phone vs. smart phone</a:t>
            </a: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4673" b="94860" l="5106" r="92766">
                        <a14:foregroundMark x1="93617" y1="40654" x2="93617" y2="40654"/>
                        <a14:foregroundMark x1="82553" y1="5607" x2="82553" y2="5607"/>
                        <a14:foregroundMark x1="26383" y1="15421" x2="26383" y2="15421"/>
                        <a14:foregroundMark x1="21277" y1="27570" x2="21277" y2="27570"/>
                        <a14:foregroundMark x1="77447" y1="92523" x2="77447" y2="92523"/>
                        <a14:foregroundMark x1="56170" y1="94860" x2="56170" y2="94860"/>
                        <a14:foregroundMark x1="5106" y1="41121" x2="5106" y2="41121"/>
                      </a14:backgroundRemoval>
                    </a14:imgEffect>
                  </a14:imgLayer>
                </a14:imgProps>
              </a:ext>
            </a:extLst>
          </a:blip>
          <a:stretch>
            <a:fillRect/>
          </a:stretch>
        </p:blipFill>
        <p:spPr>
          <a:xfrm>
            <a:off x="1143000" y="2209800"/>
            <a:ext cx="2984500" cy="27178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1000" y="2133600"/>
            <a:ext cx="1567042" cy="1282700"/>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backgroundRemoval t="2451" b="94118" l="4858" r="92713">
                        <a14:foregroundMark x1="64777" y1="94118" x2="64777" y2="94118"/>
                        <a14:foregroundMark x1="93522" y1="68137" x2="93522" y2="68137"/>
                        <a14:foregroundMark x1="35223" y1="2451" x2="35223" y2="2451"/>
                        <a14:foregroundMark x1="4858" y1="24510" x2="4858" y2="24510"/>
                      </a14:backgroundRemoval>
                    </a14:imgEffect>
                  </a14:imgLayer>
                </a14:imgProps>
              </a:ext>
              <a:ext uri="{28A0092B-C50C-407E-A947-70E740481C1C}">
                <a14:useLocalDpi xmlns:a14="http://schemas.microsoft.com/office/drawing/2010/main"/>
              </a:ext>
            </a:extLst>
          </a:blip>
          <a:stretch>
            <a:fillRect/>
          </a:stretch>
        </p:blipFill>
        <p:spPr>
          <a:xfrm>
            <a:off x="5791200" y="2819400"/>
            <a:ext cx="1765300" cy="1457981"/>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62400" y="3505200"/>
            <a:ext cx="1536700" cy="1536700"/>
          </a:xfrm>
          <a:prstGeom prst="rect">
            <a:avLst/>
          </a:prstGeom>
        </p:spPr>
      </p:pic>
      <p:sp>
        <p:nvSpPr>
          <p:cNvPr id="10" name="Rectangle 9"/>
          <p:cNvSpPr/>
          <p:nvPr/>
        </p:nvSpPr>
        <p:spPr>
          <a:xfrm rot="19829056">
            <a:off x="820425" y="3173498"/>
            <a:ext cx="7106826" cy="923330"/>
          </a:xfrm>
          <a:prstGeom prst="rect">
            <a:avLst/>
          </a:prstGeom>
          <a:solidFill>
            <a:srgbClr val="FF0000"/>
          </a:solidFill>
          <a:effectLst>
            <a:glow rad="139700">
              <a:schemeClr val="accent2">
                <a:satMod val="175000"/>
                <a:alpha val="40000"/>
              </a:schemeClr>
            </a:glow>
          </a:effectLst>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All Marketing</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TextBox 10"/>
          <p:cNvSpPr txBox="1"/>
          <p:nvPr/>
        </p:nvSpPr>
        <p:spPr>
          <a:xfrm>
            <a:off x="5980004" y="3965858"/>
            <a:ext cx="3124200" cy="923330"/>
          </a:xfrm>
          <a:prstGeom prst="rect">
            <a:avLst/>
          </a:prstGeom>
          <a:solidFill>
            <a:schemeClr val="bg1"/>
          </a:solidFill>
          <a:ln>
            <a:solidFill>
              <a:srgbClr val="3366FF"/>
            </a:solidFill>
          </a:ln>
        </p:spPr>
        <p:txBody>
          <a:bodyPr wrap="square" rtlCol="0">
            <a:spAutoFit/>
          </a:bodyPr>
          <a:lstStyle/>
          <a:p>
            <a:r>
              <a:rPr lang="en-US" dirty="0" smtClean="0"/>
              <a:t> - “runs it’s own unique software but not a true and complete mobile OS”</a:t>
            </a:r>
            <a:endParaRPr lang="en-US" dirty="0"/>
          </a:p>
        </p:txBody>
      </p:sp>
      <p:sp>
        <p:nvSpPr>
          <p:cNvPr id="12" name="TextBox 11"/>
          <p:cNvSpPr txBox="1"/>
          <p:nvPr/>
        </p:nvSpPr>
        <p:spPr>
          <a:xfrm>
            <a:off x="5980004" y="4947528"/>
            <a:ext cx="3124200" cy="1477328"/>
          </a:xfrm>
          <a:prstGeom prst="rect">
            <a:avLst/>
          </a:prstGeom>
          <a:solidFill>
            <a:schemeClr val="bg1"/>
          </a:solidFill>
          <a:ln>
            <a:solidFill>
              <a:srgbClr val="008000"/>
            </a:solidFill>
          </a:ln>
        </p:spPr>
        <p:txBody>
          <a:bodyPr wrap="square" rtlCol="0">
            <a:spAutoFit/>
          </a:bodyPr>
          <a:lstStyle/>
          <a:p>
            <a:r>
              <a:rPr lang="en-US" dirty="0" smtClean="0"/>
              <a:t>- “runs a complete mobile OS”</a:t>
            </a:r>
          </a:p>
          <a:p>
            <a:r>
              <a:rPr lang="en-US" dirty="0" smtClean="0"/>
              <a:t>- “offers more advanced computing ability and connectivity than a feature phone”</a:t>
            </a:r>
            <a:endParaRPr lang="en-US" dirty="0"/>
          </a:p>
        </p:txBody>
      </p:sp>
    </p:spTree>
    <p:extLst>
      <p:ext uri="{BB962C8B-B14F-4D97-AF65-F5344CB8AC3E}">
        <p14:creationId xmlns:p14="http://schemas.microsoft.com/office/powerpoint/2010/main" val="860849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16265</TotalTime>
  <Words>2122</Words>
  <Application>Microsoft Macintosh PowerPoint</Application>
  <PresentationFormat>On-screen Show (4:3)</PresentationFormat>
  <Paragraphs>430</Paragraphs>
  <Slides>44</Slides>
  <Notes>26</Notes>
  <HiddenSlides>0</HiddenSlides>
  <MMClips>3</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46" baseType="lpstr">
      <vt:lpstr>Office Theme</vt:lpstr>
      <vt:lpstr>Document</vt:lpstr>
      <vt:lpstr>PowerPoint Presentation</vt:lpstr>
      <vt:lpstr>Goals</vt:lpstr>
      <vt:lpstr>Agenda</vt:lpstr>
      <vt:lpstr>App Prediction [Ubicomp 2012]</vt:lpstr>
      <vt:lpstr>Mobile Data</vt:lpstr>
      <vt:lpstr>Sensors</vt:lpstr>
      <vt:lpstr>Big Data of 1</vt:lpstr>
      <vt:lpstr>Assumptions</vt:lpstr>
      <vt:lpstr>Assumption #1: We all have smart phones</vt:lpstr>
      <vt:lpstr>Dumb phones</vt:lpstr>
      <vt:lpstr>What we’d like instead:  Context-aware phones</vt:lpstr>
      <vt:lpstr>Assumption #2: Usage</vt:lpstr>
      <vt:lpstr>PowerPoint Presentation</vt:lpstr>
      <vt:lpstr>PowerPoint Presentation</vt:lpstr>
      <vt:lpstr>Assumption #2: Usage</vt:lpstr>
      <vt:lpstr>PowerPoint Presentation</vt:lpstr>
      <vt:lpstr>PowerPoint Presentation</vt:lpstr>
      <vt:lpstr>PowerPoint Presentation</vt:lpstr>
      <vt:lpstr>Assumption #2: Usage</vt:lpstr>
      <vt:lpstr>Assumption #2: Usage</vt:lpstr>
      <vt:lpstr>Assumption #2: Usage</vt:lpstr>
      <vt:lpstr>Assumption #3: Usage</vt:lpstr>
      <vt:lpstr>Assumption #3: Usage</vt:lpstr>
      <vt:lpstr>Assumption #3a: Usage</vt:lpstr>
      <vt:lpstr>Assumption #3b: Usage</vt:lpstr>
      <vt:lpstr>Summary: Usage Assumptions</vt:lpstr>
      <vt:lpstr>Other challenges</vt:lpstr>
      <vt:lpstr>Aware Framework   Dey &amp; Ferreira &amp; Kostakos (Oulu)</vt:lpstr>
      <vt:lpstr>Overview</vt:lpstr>
      <vt:lpstr>Architecture</vt:lpstr>
      <vt:lpstr>Aware Sensors</vt:lpstr>
      <vt:lpstr>Plugins help with data interpretation:</vt:lpstr>
      <vt:lpstr>Ways to use AWARE</vt:lpstr>
      <vt:lpstr>Phone-stression: quantifying someone’s frustrations when using their smartphones</vt:lpstr>
      <vt:lpstr>Asthma: weather, air quality, mobility and symptoms</vt:lpstr>
      <vt:lpstr>Example: Student Life Study (!Aware)</vt:lpstr>
      <vt:lpstr>Discussion</vt:lpstr>
      <vt:lpstr>We’ve covered aspects of the whole pipeline</vt:lpstr>
      <vt:lpstr>But now we’re stopping here</vt:lpstr>
      <vt:lpstr>We talked about data exploration (doing the last two steps for you)</vt:lpstr>
      <vt:lpstr>We talked about visualization design (for others)</vt:lpstr>
      <vt:lpstr>We discussed holistic design goals</vt:lpstr>
      <vt:lpstr>And specific techniques </vt:lpstr>
      <vt:lpstr>And we looked at many case studies (small and large)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359</cp:revision>
  <dcterms:created xsi:type="dcterms:W3CDTF">2013-10-07T16:54:34Z</dcterms:created>
  <dcterms:modified xsi:type="dcterms:W3CDTF">2015-02-15T03:41:22Z</dcterms:modified>
</cp:coreProperties>
</file>